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2" r:id="rId4"/>
    <p:sldId id="343" r:id="rId5"/>
    <p:sldId id="344" r:id="rId6"/>
    <p:sldId id="345" r:id="rId7"/>
    <p:sldId id="346" r:id="rId8"/>
    <p:sldId id="347" r:id="rId9"/>
    <p:sldId id="337" r:id="rId10"/>
    <p:sldId id="288" r:id="rId11"/>
    <p:sldId id="289" r:id="rId12"/>
    <p:sldId id="305" r:id="rId13"/>
    <p:sldId id="304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341" r:id="rId22"/>
    <p:sldId id="297" r:id="rId23"/>
    <p:sldId id="302" r:id="rId24"/>
    <p:sldId id="303" r:id="rId25"/>
    <p:sldId id="306" r:id="rId26"/>
    <p:sldId id="307" r:id="rId27"/>
    <p:sldId id="298" r:id="rId28"/>
    <p:sldId id="308" r:id="rId29"/>
    <p:sldId id="309" r:id="rId30"/>
    <p:sldId id="299" r:id="rId31"/>
    <p:sldId id="338" r:id="rId32"/>
    <p:sldId id="300" r:id="rId33"/>
    <p:sldId id="313" r:id="rId34"/>
    <p:sldId id="314" r:id="rId35"/>
    <p:sldId id="339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8" r:id="rId48"/>
    <p:sldId id="327" r:id="rId49"/>
    <p:sldId id="329" r:id="rId50"/>
    <p:sldId id="331" r:id="rId51"/>
    <p:sldId id="333" r:id="rId52"/>
    <p:sldId id="334" r:id="rId53"/>
    <p:sldId id="335" r:id="rId54"/>
    <p:sldId id="336" r:id="rId55"/>
    <p:sldId id="270" r:id="rId56"/>
    <p:sldId id="34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7818-5972-4BE2-85A3-2B22B5E31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33C47-B8CF-4494-A41E-22F75229C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F18E6-5C3A-4D27-BBD2-9A327A24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11CD-DA8C-4B32-9126-85070787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046CC-B5BC-49F3-99D4-B2542248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1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1E768-691A-4B91-A3AC-4E0E3DCB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4FBB9-C0D7-4765-850D-7976E9AE9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670A-F21B-4684-AB8D-A5727610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DAFA9-F9E4-496D-AE58-D89A6F06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9453-DA7E-43CB-B46B-A58B29E9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4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56EF7-13E8-4A0D-9BD5-839B5D08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9C844-21E8-4638-BBD3-FA035A884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3AFB8-D16B-48CD-899F-05121177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74EFA-657E-4FEF-A101-93261C65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9C8DF-B7DA-4CA0-AF98-B2271FEA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8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B6BD-99E9-491F-8F41-5B124BAA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AEB8-0C58-4757-8EB6-A21E74562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6D66C-50AE-438B-BE8A-FA2A7222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58406-1511-4903-9F52-59B760DF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B53A7-B8B6-467B-87D0-8AA5E55D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1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6F95-DDB7-4DCB-8D44-4ABEFA41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4E576-00FA-4162-B087-79616F36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9C81F-C7D6-408A-B440-DF2CD6FC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EAF5B-380F-45BC-8393-924A7B63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B425D-87D8-4629-B035-201DFDE2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7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C07C-892F-46AC-8A78-79CEBF4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43BCB-60B5-4C8B-86CA-8614A75A0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5FBE5-70A7-4507-BD98-1B17E5A5E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B434C-2A94-48FF-9B3E-F1185166C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0788-B3C6-4019-8925-C7E4E229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8AF0F-93D8-4D62-BE3E-101A1F21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7B21-A019-438B-B719-2104F3CA9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EAAB5-54E4-44C7-8F30-D5B86A695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9F9EA-2C75-4C44-BA78-A2C81727C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17005-390C-4B4D-B5F0-D1B4C0E4F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4C730-6BCA-4DC6-965B-5F2123D1F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703C4-66DF-43FA-A58D-18AE66C7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AF0B6-ADA5-43EB-B631-C52B9F355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1CC175-249C-4745-8C39-C6683C1A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8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0E22-5924-4F5F-9F7A-CB5B2606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1B06D-518F-4302-93DB-EB984E04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5B9A9-ADD1-43C2-844C-7E448EB8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E5AE5-5D26-4428-BA21-AD31228C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0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5BF5-8BA3-4B61-8DB2-7147AEB4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930A0-A1E6-495E-BBC9-008E5BC5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85391-E09F-4145-B340-65A78E2C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9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FE87-1F2C-44E1-B107-9BC1DD08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3DE2-B181-40C1-BF88-CADD256BA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59759-E3E1-4C3E-8067-FC03A1B9A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EB9A8-2DD7-4F7A-A0CB-FE14F5D1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81269-3139-4513-AD21-BBFA7FCF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858B9-AEBD-4D5A-B0BD-F7633618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88DB-7E32-4EB8-8CA7-F32AEC83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716E7-B26B-42E9-90C1-10ED8A46E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97E1A-09D7-447A-9E35-7CB01B7B6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DC358-93FA-4721-A95A-0AC3AF70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20C24-A663-4121-B97A-10CCF6F53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A3B7C-F8CD-4B6F-99E1-F3414362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0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30F9FE-2510-446C-B7F0-BBEDC8A7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064B7-D42B-4F84-B21C-692452349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951DE-DEFB-416E-8510-13D31F938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3EA9E-09E8-40D5-92B8-445A98E45A24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96E5A-A749-47A5-B99F-92D3E0209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8C1CB-C5B5-46DA-8140-C52E955FA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C71C-A28D-42E6-BB32-587F14CDE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2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0A14-2988-4C29-9ED2-79D774F97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Knowledge Graphs?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362A5A-2305-4869-A606-A00438DE7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275A-E155-438C-8870-8F0F20F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in Web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78FB4-D6D5-41C4-AA4A-80A8CAE85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" t="12745" r="13751" b="4902"/>
          <a:stretch/>
        </p:blipFill>
        <p:spPr>
          <a:xfrm>
            <a:off x="284480" y="1391920"/>
            <a:ext cx="10383520" cy="5334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8C7E9B-EC96-4F16-AB31-D12ABF1EE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5"/>
    </mc:Choice>
    <mc:Fallback xmlns="">
      <p:transition spd="slow" advTm="3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34A09-7283-4144-93F5-4BA4E0DE6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9" t="10735" r="1797"/>
          <a:stretch/>
        </p:blipFill>
        <p:spPr>
          <a:xfrm>
            <a:off x="188119" y="538162"/>
            <a:ext cx="11815762" cy="57816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13B2E2-EB6A-45A9-8D17-174598CAF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8"/>
    </mc:Choice>
    <mc:Fallback xmlns="">
      <p:transition spd="slow" advTm="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275A-E155-438C-8870-8F0F20F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in Web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78FB4-D6D5-41C4-AA4A-80A8CAE85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" t="12745" r="13751" b="4902"/>
          <a:stretch/>
        </p:blipFill>
        <p:spPr>
          <a:xfrm>
            <a:off x="284480" y="1391920"/>
            <a:ext cx="10383520" cy="533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8DB7C-B2A2-4EBA-BB18-263DAD935B03}"/>
              </a:ext>
            </a:extLst>
          </p:cNvPr>
          <p:cNvSpPr/>
          <p:nvPr/>
        </p:nvSpPr>
        <p:spPr>
          <a:xfrm>
            <a:off x="1290320" y="3860800"/>
            <a:ext cx="4886960" cy="467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C485A6-55D2-47D3-AFEE-64568853B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0"/>
    </mc:Choice>
    <mc:Fallback xmlns="">
      <p:transition spd="slow" advTm="1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275A-E155-438C-8870-8F0F20F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in Web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78FB4-D6D5-41C4-AA4A-80A8CAE85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" t="12745" r="13751" b="4902"/>
          <a:stretch/>
        </p:blipFill>
        <p:spPr>
          <a:xfrm>
            <a:off x="284480" y="1391920"/>
            <a:ext cx="10383520" cy="533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8DB7C-B2A2-4EBA-BB18-263DAD935B03}"/>
              </a:ext>
            </a:extLst>
          </p:cNvPr>
          <p:cNvSpPr/>
          <p:nvPr/>
        </p:nvSpPr>
        <p:spPr>
          <a:xfrm>
            <a:off x="1290320" y="3860800"/>
            <a:ext cx="4886960" cy="467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DD3CB-5D46-4D51-B7A7-336EF8326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50" t="12902"/>
          <a:stretch/>
        </p:blipFill>
        <p:spPr>
          <a:xfrm>
            <a:off x="6731000" y="1347470"/>
            <a:ext cx="3937000" cy="5334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1BF057-5FE4-40DE-8A3C-B80253B9C8B7}"/>
              </a:ext>
            </a:extLst>
          </p:cNvPr>
          <p:cNvCxnSpPr/>
          <p:nvPr/>
        </p:nvCxnSpPr>
        <p:spPr>
          <a:xfrm flipH="1" flipV="1">
            <a:off x="4572000" y="4257040"/>
            <a:ext cx="2631440" cy="1463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D0694D-F159-45EE-9D19-37A96B607122}"/>
              </a:ext>
            </a:extLst>
          </p:cNvPr>
          <p:cNvCxnSpPr>
            <a:cxnSpLocks/>
          </p:cNvCxnSpPr>
          <p:nvPr/>
        </p:nvCxnSpPr>
        <p:spPr>
          <a:xfrm flipH="1" flipV="1">
            <a:off x="2336800" y="4257040"/>
            <a:ext cx="4937760" cy="1784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7B1B584-2739-4341-8B42-4A050C75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8"/>
    </mc:Choice>
    <mc:Fallback xmlns="">
      <p:transition spd="slow" advTm="2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2CD6F-5B96-4C75-A7A7-A0FB7564E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9804" r="250" b="7529"/>
          <a:stretch/>
        </p:blipFill>
        <p:spPr>
          <a:xfrm>
            <a:off x="91440" y="751840"/>
            <a:ext cx="12022018" cy="58826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EFAC66-AA1D-44F8-B1E4-F88501025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6"/>
    </mc:Choice>
    <mc:Fallback xmlns="">
      <p:transition spd="slow" advTm="17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885B1-1C34-47B7-AECC-51FA63DBD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3" t="22313" r="1917"/>
          <a:stretch/>
        </p:blipFill>
        <p:spPr>
          <a:xfrm>
            <a:off x="0" y="589280"/>
            <a:ext cx="11940405" cy="58318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AB936F-107A-420B-A375-6D3EB2279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"/>
    </mc:Choice>
    <mc:Fallback xmlns="">
      <p:transition spd="slow" advTm="1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FB0A7-0BE4-4495-96CB-8D00AE1648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49" t="17451" r="1751"/>
          <a:stretch/>
        </p:blipFill>
        <p:spPr>
          <a:xfrm>
            <a:off x="257740" y="502920"/>
            <a:ext cx="11909644" cy="5969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2E67ED-2F39-46DA-BC5F-64C3BF3EF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5"/>
    </mc:Choice>
    <mc:Fallback xmlns="">
      <p:transition spd="slow" advTm="2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32F6-F07A-4741-8241-35290434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200DE-C0E5-4BFF-96BC-42DC3CFEC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Twin Towns </a:t>
            </a:r>
            <a:r>
              <a:rPr lang="en-US" dirty="0"/>
              <a:t>and </a:t>
            </a:r>
            <a:r>
              <a:rPr lang="en-US" i="1" dirty="0"/>
              <a:t>Sister Cities </a:t>
            </a:r>
            <a:r>
              <a:rPr lang="en-US" dirty="0"/>
              <a:t>are identical concepts</a:t>
            </a:r>
          </a:p>
          <a:p>
            <a:pPr lvl="1"/>
            <a:r>
              <a:rPr lang="en-US" dirty="0"/>
              <a:t>The reference to </a:t>
            </a:r>
            <a:r>
              <a:rPr lang="en-US" i="1" dirty="0"/>
              <a:t>Winterthur</a:t>
            </a:r>
            <a:r>
              <a:rPr lang="en-US" dirty="0"/>
              <a:t> in the </a:t>
            </a:r>
            <a:r>
              <a:rPr lang="en-US" i="1" dirty="0"/>
              <a:t>Ontario</a:t>
            </a:r>
            <a:r>
              <a:rPr lang="en-US" dirty="0"/>
              <a:t> Page appears in text description</a:t>
            </a:r>
          </a:p>
          <a:p>
            <a:pPr lvl="1"/>
            <a:r>
              <a:rPr lang="en-US" dirty="0"/>
              <a:t>There is no easy way to resolve the differences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A37569-C1EC-4635-939E-7E394B600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9"/>
    </mc:Choice>
    <mc:Fallback xmlns="">
      <p:transition spd="slow" advTm="2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E35C7-67F4-4EB2-9469-17044B37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F9F4F-7CC4-46BE-A99E-1A6711E6D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: Publicly curated Knowledge Graph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A776D3-7E71-4640-8DCE-426D46D0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8"/>
    </mc:Choice>
    <mc:Fallback xmlns="">
      <p:transition spd="slow" advTm="1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143E09-98E8-4215-B510-70D4C4C8C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" t="11333" r="1750" b="1294"/>
          <a:stretch/>
        </p:blipFill>
        <p:spPr>
          <a:xfrm>
            <a:off x="81280" y="924560"/>
            <a:ext cx="11897360" cy="56591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6739A8-8FF9-4896-BFBC-9319FA174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3"/>
    </mc:Choice>
    <mc:Fallback xmlns="">
      <p:transition spd="slow" advTm="3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229-44BC-49A3-8683-51CC1800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FC17-5D0C-46B4-94FA-9A47D445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</a:t>
            </a:r>
          </a:p>
          <a:p>
            <a:r>
              <a:rPr lang="en-US" dirty="0"/>
              <a:t>Resurgence of interest in Knowledge Graphs</a:t>
            </a:r>
          </a:p>
          <a:p>
            <a:pPr lvl="1"/>
            <a:r>
              <a:rPr lang="en-US" dirty="0"/>
              <a:t>Search engines</a:t>
            </a:r>
          </a:p>
          <a:p>
            <a:pPr lvl="1"/>
            <a:r>
              <a:rPr lang="en-US" dirty="0"/>
              <a:t>Data integration</a:t>
            </a:r>
          </a:p>
          <a:p>
            <a:pPr lvl="1"/>
            <a:r>
              <a:rPr lang="en-US" dirty="0"/>
              <a:t>Artificial Intelligence</a:t>
            </a:r>
          </a:p>
          <a:p>
            <a:r>
              <a:rPr lang="en-US" dirty="0"/>
              <a:t>What is new and different?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BCECF5-B033-4F63-9A69-C796752FB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2"/>
    </mc:Choice>
    <mc:Fallback xmlns="">
      <p:transition spd="slow" advTm="41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96FA-D8C0-4DCE-B6D2-21E4B1DD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9" t="15412" r="22751"/>
          <a:stretch/>
        </p:blipFill>
        <p:spPr>
          <a:xfrm>
            <a:off x="1097279" y="0"/>
            <a:ext cx="9475507" cy="6705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DD9B673-1E5A-4713-97D4-9D6DD168D0DA}"/>
              </a:ext>
            </a:extLst>
          </p:cNvPr>
          <p:cNvSpPr/>
          <p:nvPr/>
        </p:nvSpPr>
        <p:spPr>
          <a:xfrm>
            <a:off x="975360" y="0"/>
            <a:ext cx="2346960" cy="5994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17001C-3C4F-4B56-925E-81497D4CF869}"/>
              </a:ext>
            </a:extLst>
          </p:cNvPr>
          <p:cNvSpPr/>
          <p:nvPr/>
        </p:nvSpPr>
        <p:spPr>
          <a:xfrm>
            <a:off x="2844800" y="6035040"/>
            <a:ext cx="2346960" cy="5994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526151-0030-46E7-8D48-5DA1704B8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52"/>
    </mc:Choice>
    <mc:Fallback xmlns="">
      <p:transition spd="slow" advTm="1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1BE24-C23D-48BB-9BB7-0EC0645E3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7" t="14313" r="22167"/>
          <a:stretch/>
        </p:blipFill>
        <p:spPr>
          <a:xfrm>
            <a:off x="1000760" y="0"/>
            <a:ext cx="9302882" cy="66776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680999-5DFB-46D3-8DAC-AD5CB0143859}"/>
              </a:ext>
            </a:extLst>
          </p:cNvPr>
          <p:cNvSpPr/>
          <p:nvPr/>
        </p:nvSpPr>
        <p:spPr>
          <a:xfrm>
            <a:off x="975360" y="0"/>
            <a:ext cx="2346960" cy="5994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300FF5-E792-4FC0-A074-E94D77EEE45D}"/>
              </a:ext>
            </a:extLst>
          </p:cNvPr>
          <p:cNvSpPr/>
          <p:nvPr/>
        </p:nvSpPr>
        <p:spPr>
          <a:xfrm>
            <a:off x="2611120" y="4643120"/>
            <a:ext cx="2346960" cy="5994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CFD016-0AF4-42B2-8EDE-99BA11558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"/>
    </mc:Choice>
    <mc:Fallback xmlns="">
      <p:transition spd="slow" advTm="1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C69F-ACB5-42CC-B40F-FCF7194E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Underlying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1BD3EF-873D-4C57-B864-30389958EB01}"/>
              </a:ext>
            </a:extLst>
          </p:cNvPr>
          <p:cNvSpPr/>
          <p:nvPr/>
        </p:nvSpPr>
        <p:spPr>
          <a:xfrm>
            <a:off x="2454605" y="3110111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DFCD8-102A-42AC-A848-E8A90D333102}"/>
              </a:ext>
            </a:extLst>
          </p:cNvPr>
          <p:cNvSpPr txBox="1"/>
          <p:nvPr/>
        </p:nvSpPr>
        <p:spPr>
          <a:xfrm>
            <a:off x="3011473" y="3225165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Winterthur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27E992-B9E8-47D4-A19C-7B75B61A0A35}"/>
              </a:ext>
            </a:extLst>
          </p:cNvPr>
          <p:cNvSpPr/>
          <p:nvPr/>
        </p:nvSpPr>
        <p:spPr>
          <a:xfrm>
            <a:off x="7840496" y="3098443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8DCEC-F634-4F96-B7AD-5344303B856E}"/>
              </a:ext>
            </a:extLst>
          </p:cNvPr>
          <p:cNvSpPr txBox="1"/>
          <p:nvPr/>
        </p:nvSpPr>
        <p:spPr>
          <a:xfrm>
            <a:off x="8655224" y="321349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Ontario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D42FE6-480E-497E-BC15-A3402B86F9D1}"/>
              </a:ext>
            </a:extLst>
          </p:cNvPr>
          <p:cNvCxnSpPr>
            <a:stCxn id="4" idx="6"/>
            <a:endCxn id="6" idx="2"/>
          </p:cNvCxnSpPr>
          <p:nvPr/>
        </p:nvCxnSpPr>
        <p:spPr>
          <a:xfrm flipV="1">
            <a:off x="4801565" y="3398163"/>
            <a:ext cx="3038931" cy="11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E37033-B4AF-4176-AF0E-2E2272E04BAD}"/>
              </a:ext>
            </a:extLst>
          </p:cNvPr>
          <p:cNvSpPr txBox="1"/>
          <p:nvPr/>
        </p:nvSpPr>
        <p:spPr>
          <a:xfrm>
            <a:off x="4870408" y="2990850"/>
            <a:ext cx="290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Twinned administrative body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D719F1-9307-491D-9A66-8A9CA6390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0"/>
    </mc:Choice>
    <mc:Fallback xmlns="">
      <p:transition spd="slow" advTm="1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C69F-ACB5-42CC-B40F-FCF7194E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Underlying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1BD3EF-873D-4C57-B864-30389958EB01}"/>
              </a:ext>
            </a:extLst>
          </p:cNvPr>
          <p:cNvSpPr/>
          <p:nvPr/>
        </p:nvSpPr>
        <p:spPr>
          <a:xfrm>
            <a:off x="2454605" y="3110111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DFCD8-102A-42AC-A848-E8A90D333102}"/>
              </a:ext>
            </a:extLst>
          </p:cNvPr>
          <p:cNvSpPr txBox="1"/>
          <p:nvPr/>
        </p:nvSpPr>
        <p:spPr>
          <a:xfrm>
            <a:off x="3011473" y="3225165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Winterthur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27E992-B9E8-47D4-A19C-7B75B61A0A35}"/>
              </a:ext>
            </a:extLst>
          </p:cNvPr>
          <p:cNvSpPr/>
          <p:nvPr/>
        </p:nvSpPr>
        <p:spPr>
          <a:xfrm>
            <a:off x="7840496" y="3098443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8DCEC-F634-4F96-B7AD-5344303B856E}"/>
              </a:ext>
            </a:extLst>
          </p:cNvPr>
          <p:cNvSpPr txBox="1"/>
          <p:nvPr/>
        </p:nvSpPr>
        <p:spPr>
          <a:xfrm>
            <a:off x="8655224" y="321349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Ontario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D42FE6-480E-497E-BC15-A3402B86F9D1}"/>
              </a:ext>
            </a:extLst>
          </p:cNvPr>
          <p:cNvCxnSpPr>
            <a:stCxn id="4" idx="6"/>
            <a:endCxn id="6" idx="2"/>
          </p:cNvCxnSpPr>
          <p:nvPr/>
        </p:nvCxnSpPr>
        <p:spPr>
          <a:xfrm flipV="1">
            <a:off x="4801565" y="3398163"/>
            <a:ext cx="3038931" cy="11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E37033-B4AF-4176-AF0E-2E2272E04BAD}"/>
              </a:ext>
            </a:extLst>
          </p:cNvPr>
          <p:cNvSpPr txBox="1"/>
          <p:nvPr/>
        </p:nvSpPr>
        <p:spPr>
          <a:xfrm>
            <a:off x="4870408" y="2990850"/>
            <a:ext cx="290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Twinned administrative body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78F183-3F1F-42AE-80C4-9BE85F2515E7}"/>
              </a:ext>
            </a:extLst>
          </p:cNvPr>
          <p:cNvSpPr/>
          <p:nvPr/>
        </p:nvSpPr>
        <p:spPr>
          <a:xfrm>
            <a:off x="1408124" y="4288671"/>
            <a:ext cx="3011475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3C382A-D78C-421E-9947-3075F9B05115}"/>
              </a:ext>
            </a:extLst>
          </p:cNvPr>
          <p:cNvSpPr/>
          <p:nvPr/>
        </p:nvSpPr>
        <p:spPr>
          <a:xfrm>
            <a:off x="838200" y="5708094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3AC4E8-FC24-4C6D-9B5A-947154AB8022}"/>
              </a:ext>
            </a:extLst>
          </p:cNvPr>
          <p:cNvSpPr/>
          <p:nvPr/>
        </p:nvSpPr>
        <p:spPr>
          <a:xfrm>
            <a:off x="8814765" y="4555172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8604CB-7AC6-4337-916A-D3D940EBE64B}"/>
              </a:ext>
            </a:extLst>
          </p:cNvPr>
          <p:cNvSpPr/>
          <p:nvPr/>
        </p:nvSpPr>
        <p:spPr>
          <a:xfrm>
            <a:off x="9551495" y="6030077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F27E12-6FF7-4D99-9106-26338376F052}"/>
              </a:ext>
            </a:extLst>
          </p:cNvPr>
          <p:cNvCxnSpPr>
            <a:cxnSpLocks/>
            <a:stCxn id="4" idx="4"/>
            <a:endCxn id="12" idx="0"/>
          </p:cNvCxnSpPr>
          <p:nvPr/>
        </p:nvCxnSpPr>
        <p:spPr>
          <a:xfrm flipH="1">
            <a:off x="2913862" y="3709551"/>
            <a:ext cx="714223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92853A-028F-4862-8F72-4540ADFB195D}"/>
              </a:ext>
            </a:extLst>
          </p:cNvPr>
          <p:cNvSpPr txBox="1"/>
          <p:nvPr/>
        </p:nvSpPr>
        <p:spPr>
          <a:xfrm>
            <a:off x="1693548" y="4399200"/>
            <a:ext cx="25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Zurich Metropolitan Area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BC3661-8B64-418A-83B8-75E739420F16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 flipH="1">
            <a:off x="2011680" y="4888111"/>
            <a:ext cx="902182" cy="819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9BD6C3-C4D7-401E-9BB2-5E073EB6EE1F}"/>
              </a:ext>
            </a:extLst>
          </p:cNvPr>
          <p:cNvSpPr txBox="1"/>
          <p:nvPr/>
        </p:nvSpPr>
        <p:spPr>
          <a:xfrm>
            <a:off x="1408124" y="5823148"/>
            <a:ext cx="127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Switzerland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F7076D-0ECD-4784-A11B-52E86BCEF79A}"/>
              </a:ext>
            </a:extLst>
          </p:cNvPr>
          <p:cNvSpPr txBox="1"/>
          <p:nvPr/>
        </p:nvSpPr>
        <p:spPr>
          <a:xfrm>
            <a:off x="3270973" y="386181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F44802-E8CE-474F-8842-DC01890643CF}"/>
              </a:ext>
            </a:extLst>
          </p:cNvPr>
          <p:cNvSpPr txBox="1"/>
          <p:nvPr/>
        </p:nvSpPr>
        <p:spPr>
          <a:xfrm>
            <a:off x="2462771" y="516953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128441-4147-40D6-8359-0072F6E3A4B5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278139" y="3709551"/>
            <a:ext cx="710106" cy="845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71431A-EBF8-45D4-A005-87DA2D9866E1}"/>
              </a:ext>
            </a:extLst>
          </p:cNvPr>
          <p:cNvCxnSpPr>
            <a:cxnSpLocks/>
          </p:cNvCxnSpPr>
          <p:nvPr/>
        </p:nvCxnSpPr>
        <p:spPr>
          <a:xfrm>
            <a:off x="10180320" y="5169534"/>
            <a:ext cx="710106" cy="845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69E63-8D3D-4FA4-996F-73122D182025}"/>
              </a:ext>
            </a:extLst>
          </p:cNvPr>
          <p:cNvSpPr txBox="1"/>
          <p:nvPr/>
        </p:nvSpPr>
        <p:spPr>
          <a:xfrm>
            <a:off x="9715918" y="3844845"/>
            <a:ext cx="90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9B5D0A-E400-4BF2-88A2-78890673E29D}"/>
              </a:ext>
            </a:extLst>
          </p:cNvPr>
          <p:cNvSpPr txBox="1"/>
          <p:nvPr/>
        </p:nvSpPr>
        <p:spPr>
          <a:xfrm>
            <a:off x="9344379" y="4670226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United States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F63EFF-FA21-43C7-9464-AD59ADA165E1}"/>
              </a:ext>
            </a:extLst>
          </p:cNvPr>
          <p:cNvSpPr txBox="1"/>
          <p:nvPr/>
        </p:nvSpPr>
        <p:spPr>
          <a:xfrm>
            <a:off x="10548684" y="531094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1FB6D8-2DBE-4311-909A-BA63B7807F8B}"/>
              </a:ext>
            </a:extLst>
          </p:cNvPr>
          <p:cNvSpPr txBox="1"/>
          <p:nvPr/>
        </p:nvSpPr>
        <p:spPr>
          <a:xfrm>
            <a:off x="10004015" y="6161959"/>
            <a:ext cx="155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America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C32339-5C8B-4C0B-939B-E96540C4F41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9013976" y="2311440"/>
            <a:ext cx="0" cy="787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0C0C59-B94B-4E40-81B3-7706EE2D9B00}"/>
              </a:ext>
            </a:extLst>
          </p:cNvPr>
          <p:cNvCxnSpPr>
            <a:cxnSpLocks/>
          </p:cNvCxnSpPr>
          <p:nvPr/>
        </p:nvCxnSpPr>
        <p:spPr>
          <a:xfrm flipV="1">
            <a:off x="3781576" y="2311439"/>
            <a:ext cx="0" cy="787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F3688E9-DFEC-4FB3-A978-1A7336800C53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7461454" y="3610097"/>
            <a:ext cx="722746" cy="1320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C47F56-50A0-4740-BA2F-6E63B0B698BB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4457861" y="3621765"/>
            <a:ext cx="1000337" cy="11467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A397802C-6B90-45F4-AC56-73D0664F8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1"/>
    </mc:Choice>
    <mc:Fallback xmlns="">
      <p:transition spd="slow" advTm="1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C69F-ACB5-42CC-B40F-FCF7194E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485"/>
            <a:ext cx="10515600" cy="1325563"/>
          </a:xfrm>
        </p:spPr>
        <p:txBody>
          <a:bodyPr/>
          <a:lstStyle/>
          <a:p>
            <a:r>
              <a:rPr lang="en-US" dirty="0"/>
              <a:t>Graph Underlying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1BD3EF-873D-4C57-B864-30389958EB01}"/>
              </a:ext>
            </a:extLst>
          </p:cNvPr>
          <p:cNvSpPr/>
          <p:nvPr/>
        </p:nvSpPr>
        <p:spPr>
          <a:xfrm>
            <a:off x="2454605" y="3110111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DFCD8-102A-42AC-A848-E8A90D333102}"/>
              </a:ext>
            </a:extLst>
          </p:cNvPr>
          <p:cNvSpPr txBox="1"/>
          <p:nvPr/>
        </p:nvSpPr>
        <p:spPr>
          <a:xfrm>
            <a:off x="3011473" y="3225165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Winterthur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27E992-B9E8-47D4-A19C-7B75B61A0A35}"/>
              </a:ext>
            </a:extLst>
          </p:cNvPr>
          <p:cNvSpPr/>
          <p:nvPr/>
        </p:nvSpPr>
        <p:spPr>
          <a:xfrm>
            <a:off x="7840496" y="3098443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8DCEC-F634-4F96-B7AD-5344303B856E}"/>
              </a:ext>
            </a:extLst>
          </p:cNvPr>
          <p:cNvSpPr txBox="1"/>
          <p:nvPr/>
        </p:nvSpPr>
        <p:spPr>
          <a:xfrm>
            <a:off x="8655224" y="321349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Ontario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D42FE6-480E-497E-BC15-A3402B86F9D1}"/>
              </a:ext>
            </a:extLst>
          </p:cNvPr>
          <p:cNvCxnSpPr>
            <a:stCxn id="4" idx="6"/>
            <a:endCxn id="6" idx="2"/>
          </p:cNvCxnSpPr>
          <p:nvPr/>
        </p:nvCxnSpPr>
        <p:spPr>
          <a:xfrm flipV="1">
            <a:off x="4801565" y="3398163"/>
            <a:ext cx="3038931" cy="11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E37033-B4AF-4176-AF0E-2E2272E04BAD}"/>
              </a:ext>
            </a:extLst>
          </p:cNvPr>
          <p:cNvSpPr txBox="1"/>
          <p:nvPr/>
        </p:nvSpPr>
        <p:spPr>
          <a:xfrm>
            <a:off x="4870408" y="2990850"/>
            <a:ext cx="290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Twinned administrative body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78F183-3F1F-42AE-80C4-9BE85F2515E7}"/>
              </a:ext>
            </a:extLst>
          </p:cNvPr>
          <p:cNvSpPr/>
          <p:nvPr/>
        </p:nvSpPr>
        <p:spPr>
          <a:xfrm>
            <a:off x="1408124" y="4288671"/>
            <a:ext cx="3011475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3C382A-D78C-421E-9947-3075F9B05115}"/>
              </a:ext>
            </a:extLst>
          </p:cNvPr>
          <p:cNvSpPr/>
          <p:nvPr/>
        </p:nvSpPr>
        <p:spPr>
          <a:xfrm>
            <a:off x="838200" y="5708094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3AC4E8-FC24-4C6D-9B5A-947154AB8022}"/>
              </a:ext>
            </a:extLst>
          </p:cNvPr>
          <p:cNvSpPr/>
          <p:nvPr/>
        </p:nvSpPr>
        <p:spPr>
          <a:xfrm>
            <a:off x="8814765" y="4555172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8604CB-7AC6-4337-916A-D3D940EBE64B}"/>
              </a:ext>
            </a:extLst>
          </p:cNvPr>
          <p:cNvSpPr/>
          <p:nvPr/>
        </p:nvSpPr>
        <p:spPr>
          <a:xfrm>
            <a:off x="9551495" y="6030077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F27E12-6FF7-4D99-9106-26338376F052}"/>
              </a:ext>
            </a:extLst>
          </p:cNvPr>
          <p:cNvCxnSpPr>
            <a:cxnSpLocks/>
            <a:stCxn id="4" idx="4"/>
            <a:endCxn id="12" idx="0"/>
          </p:cNvCxnSpPr>
          <p:nvPr/>
        </p:nvCxnSpPr>
        <p:spPr>
          <a:xfrm flipH="1">
            <a:off x="2913862" y="3709551"/>
            <a:ext cx="714223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92853A-028F-4862-8F72-4540ADFB195D}"/>
              </a:ext>
            </a:extLst>
          </p:cNvPr>
          <p:cNvSpPr txBox="1"/>
          <p:nvPr/>
        </p:nvSpPr>
        <p:spPr>
          <a:xfrm>
            <a:off x="1693548" y="4399200"/>
            <a:ext cx="25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Zurich Metropolitan Area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BC3661-8B64-418A-83B8-75E739420F16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 flipH="1">
            <a:off x="2011680" y="4888111"/>
            <a:ext cx="902182" cy="819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9BD6C3-C4D7-401E-9BB2-5E073EB6EE1F}"/>
              </a:ext>
            </a:extLst>
          </p:cNvPr>
          <p:cNvSpPr txBox="1"/>
          <p:nvPr/>
        </p:nvSpPr>
        <p:spPr>
          <a:xfrm>
            <a:off x="1408124" y="5823148"/>
            <a:ext cx="127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Switzerland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F7076D-0ECD-4784-A11B-52E86BCEF79A}"/>
              </a:ext>
            </a:extLst>
          </p:cNvPr>
          <p:cNvSpPr txBox="1"/>
          <p:nvPr/>
        </p:nvSpPr>
        <p:spPr>
          <a:xfrm>
            <a:off x="3270973" y="386181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F44802-E8CE-474F-8842-DC01890643CF}"/>
              </a:ext>
            </a:extLst>
          </p:cNvPr>
          <p:cNvSpPr txBox="1"/>
          <p:nvPr/>
        </p:nvSpPr>
        <p:spPr>
          <a:xfrm>
            <a:off x="2462771" y="516953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128441-4147-40D6-8359-0072F6E3A4B5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278139" y="3709551"/>
            <a:ext cx="710106" cy="845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71431A-EBF8-45D4-A005-87DA2D9866E1}"/>
              </a:ext>
            </a:extLst>
          </p:cNvPr>
          <p:cNvCxnSpPr>
            <a:cxnSpLocks/>
          </p:cNvCxnSpPr>
          <p:nvPr/>
        </p:nvCxnSpPr>
        <p:spPr>
          <a:xfrm>
            <a:off x="10180320" y="5169534"/>
            <a:ext cx="710106" cy="845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969E63-8D3D-4FA4-996F-73122D182025}"/>
              </a:ext>
            </a:extLst>
          </p:cNvPr>
          <p:cNvSpPr txBox="1"/>
          <p:nvPr/>
        </p:nvSpPr>
        <p:spPr>
          <a:xfrm>
            <a:off x="9715918" y="3844845"/>
            <a:ext cx="90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9B5D0A-E400-4BF2-88A2-78890673E29D}"/>
              </a:ext>
            </a:extLst>
          </p:cNvPr>
          <p:cNvSpPr txBox="1"/>
          <p:nvPr/>
        </p:nvSpPr>
        <p:spPr>
          <a:xfrm>
            <a:off x="9344379" y="4670226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United States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F63EFF-FA21-43C7-9464-AD59ADA165E1}"/>
              </a:ext>
            </a:extLst>
          </p:cNvPr>
          <p:cNvSpPr txBox="1"/>
          <p:nvPr/>
        </p:nvSpPr>
        <p:spPr>
          <a:xfrm>
            <a:off x="10548684" y="531094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1FB6D8-2DBE-4311-909A-BA63B7807F8B}"/>
              </a:ext>
            </a:extLst>
          </p:cNvPr>
          <p:cNvSpPr txBox="1"/>
          <p:nvPr/>
        </p:nvSpPr>
        <p:spPr>
          <a:xfrm>
            <a:off x="10004015" y="6161959"/>
            <a:ext cx="155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America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C32339-5C8B-4C0B-939B-E96540C4F419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9013976" y="2311440"/>
            <a:ext cx="0" cy="787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0C0C59-B94B-4E40-81B3-7706EE2D9B00}"/>
              </a:ext>
            </a:extLst>
          </p:cNvPr>
          <p:cNvCxnSpPr>
            <a:cxnSpLocks/>
          </p:cNvCxnSpPr>
          <p:nvPr/>
        </p:nvCxnSpPr>
        <p:spPr>
          <a:xfrm flipV="1">
            <a:off x="3781576" y="2311439"/>
            <a:ext cx="0" cy="787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hord 10">
            <a:extLst>
              <a:ext uri="{FF2B5EF4-FFF2-40B4-BE49-F238E27FC236}">
                <a16:creationId xmlns:a16="http://schemas.microsoft.com/office/drawing/2014/main" id="{6FE166C5-5554-4E26-9C5B-010E1A8D58FF}"/>
              </a:ext>
            </a:extLst>
          </p:cNvPr>
          <p:cNvSpPr/>
          <p:nvPr/>
        </p:nvSpPr>
        <p:spPr>
          <a:xfrm rot="6743436">
            <a:off x="4561344" y="4186691"/>
            <a:ext cx="3907482" cy="3850520"/>
          </a:xfrm>
          <a:prstGeom prst="chor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49F5B2-8449-4336-9560-331ED342C1DB}"/>
              </a:ext>
            </a:extLst>
          </p:cNvPr>
          <p:cNvSpPr/>
          <p:nvPr/>
        </p:nvSpPr>
        <p:spPr>
          <a:xfrm>
            <a:off x="5319201" y="4739838"/>
            <a:ext cx="2346960" cy="599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7F4D0-59B2-4A8E-B5BA-3AE8AB819EE9}"/>
              </a:ext>
            </a:extLst>
          </p:cNvPr>
          <p:cNvSpPr/>
          <p:nvPr/>
        </p:nvSpPr>
        <p:spPr>
          <a:xfrm>
            <a:off x="5864858" y="4854892"/>
            <a:ext cx="12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Winterthur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DF9701-03A5-4349-8396-65D548BC5379}"/>
              </a:ext>
            </a:extLst>
          </p:cNvPr>
          <p:cNvCxnSpPr>
            <a:cxnSpLocks/>
          </p:cNvCxnSpPr>
          <p:nvPr/>
        </p:nvCxnSpPr>
        <p:spPr>
          <a:xfrm flipH="1">
            <a:off x="5864825" y="5354200"/>
            <a:ext cx="714223" cy="579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55D563-47FC-42AB-91EB-DA7CA2E7BCCF}"/>
              </a:ext>
            </a:extLst>
          </p:cNvPr>
          <p:cNvCxnSpPr>
            <a:cxnSpLocks/>
          </p:cNvCxnSpPr>
          <p:nvPr/>
        </p:nvCxnSpPr>
        <p:spPr>
          <a:xfrm>
            <a:off x="6586666" y="5378493"/>
            <a:ext cx="710106" cy="845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94877A-1A9E-4AB0-9E2D-7E111373DABD}"/>
              </a:ext>
            </a:extLst>
          </p:cNvPr>
          <p:cNvCxnSpPr>
            <a:stCxn id="4" idx="5"/>
            <a:endCxn id="33" idx="0"/>
          </p:cNvCxnSpPr>
          <p:nvPr/>
        </p:nvCxnSpPr>
        <p:spPr>
          <a:xfrm>
            <a:off x="4457861" y="3621765"/>
            <a:ext cx="2034820" cy="11180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DFAE2A4-3475-4777-ABC5-5E3DA43C25F0}"/>
              </a:ext>
            </a:extLst>
          </p:cNvPr>
          <p:cNvSpPr txBox="1"/>
          <p:nvPr/>
        </p:nvSpPr>
        <p:spPr>
          <a:xfrm>
            <a:off x="5078381" y="3659902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as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E8C919-D150-494C-B808-3B06C8797AAF}"/>
              </a:ext>
            </a:extLst>
          </p:cNvPr>
          <p:cNvSpPr/>
          <p:nvPr/>
        </p:nvSpPr>
        <p:spPr>
          <a:xfrm>
            <a:off x="5480799" y="6488668"/>
            <a:ext cx="233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LIBRARY OF CONGRESS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AF6C9AD-839F-4872-B1B7-A787D410F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4"/>
    </mc:Choice>
    <mc:Fallback xmlns="">
      <p:transition spd="slow" advTm="3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B0193-B2B8-423D-8311-79B50BA390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23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0EE1AA-8FA2-412F-9585-B086A61A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3"/>
    </mc:Choice>
    <mc:Fallback xmlns="">
      <p:transition spd="slow" advTm="1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D1A6-430A-4013-9752-8481BE50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query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C320-2554-4EE7-9495-3D4CF3CCC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Display on a map the birth cities of people who died in </a:t>
            </a:r>
            <a:r>
              <a:rPr lang="en-US" dirty="0" err="1"/>
              <a:t>Winterthour</a:t>
            </a:r>
            <a:r>
              <a:rPr lang="en-US" dirty="0"/>
              <a:t>? </a:t>
            </a:r>
          </a:p>
          <a:p>
            <a:r>
              <a:rPr lang="en-US" dirty="0"/>
              <a:t>Requires querying multiple data sources on the web</a:t>
            </a:r>
          </a:p>
          <a:p>
            <a:r>
              <a:rPr lang="en-US" dirty="0"/>
              <a:t>Requires understanding their schemas</a:t>
            </a:r>
          </a:p>
          <a:p>
            <a:pPr lvl="1"/>
            <a:r>
              <a:rPr lang="en-US" dirty="0"/>
              <a:t>Schemas published using </a:t>
            </a:r>
            <a:r>
              <a:rPr lang="en-US" dirty="0" err="1"/>
              <a:t>Schema.Org</a:t>
            </a:r>
            <a:r>
              <a:rPr lang="en-US" dirty="0"/>
              <a:t> vocabulary</a:t>
            </a:r>
          </a:p>
          <a:p>
            <a:r>
              <a:rPr lang="en-US" dirty="0"/>
              <a:t>Structured results can then be included in the search results on the web pages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B29862-39EE-4F83-9C45-FEC3B7E9E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6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7"/>
    </mc:Choice>
    <mc:Fallback xmlns="">
      <p:transition spd="slow" advTm="7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012D-ACA3-4711-993C-F91F07DB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4050B-9B59-4F3A-9621-2FC1167F7B4E}"/>
              </a:ext>
            </a:extLst>
          </p:cNvPr>
          <p:cNvSpPr txBox="1"/>
          <p:nvPr/>
        </p:nvSpPr>
        <p:spPr>
          <a:xfrm>
            <a:off x="2226190" y="2767280"/>
            <a:ext cx="82509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80+ Million Objects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DF2C1F-FAB3-4743-90E5-46BBDC470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"/>
    </mc:Choice>
    <mc:Fallback xmlns="">
      <p:transition spd="slow" advTm="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012D-ACA3-4711-993C-F91F07DB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4050B-9B59-4F3A-9621-2FC1167F7B4E}"/>
              </a:ext>
            </a:extLst>
          </p:cNvPr>
          <p:cNvSpPr txBox="1"/>
          <p:nvPr/>
        </p:nvSpPr>
        <p:spPr>
          <a:xfrm>
            <a:off x="1556374" y="2767280"/>
            <a:ext cx="97974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1+ Billion Relationships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ADF190-EF14-41A0-9D11-455DFEA5D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"/>
    </mc:Choice>
    <mc:Fallback xmlns="">
      <p:transition spd="slow" advTm="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012D-ACA3-4711-993C-F91F07DB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of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4050B-9B59-4F3A-9621-2FC1167F7B4E}"/>
              </a:ext>
            </a:extLst>
          </p:cNvPr>
          <p:cNvSpPr txBox="1"/>
          <p:nvPr/>
        </p:nvSpPr>
        <p:spPr>
          <a:xfrm>
            <a:off x="2226190" y="2767280"/>
            <a:ext cx="6518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4872+ Catalogs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E44E74-7185-420B-ACDC-C4B51884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7"/>
    </mc:Choice>
    <mc:Fallback xmlns="">
      <p:transition spd="slow" advTm="1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19425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38975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00550" y="3429001"/>
            <a:ext cx="26384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564912" y="303248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560026" y="321714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551130" y="32443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31A57-A0C5-4080-87D1-9C670B7BD7CB}"/>
              </a:ext>
            </a:extLst>
          </p:cNvPr>
          <p:cNvSpPr txBox="1"/>
          <p:nvPr/>
        </p:nvSpPr>
        <p:spPr>
          <a:xfrm>
            <a:off x="4520074" y="4632960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3079761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08A9-BE1C-4321-AAC9-484EB515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Wikidata</a:t>
            </a:r>
            <a:r>
              <a:rPr lang="en-US" dirty="0"/>
              <a:t>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DC3C7-AEA7-445D-B631-136ED93B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graph of unprecedented scale</a:t>
            </a:r>
          </a:p>
          <a:p>
            <a:r>
              <a:rPr lang="en-US" dirty="0"/>
              <a:t>Collaboratively created</a:t>
            </a:r>
          </a:p>
          <a:p>
            <a:r>
              <a:rPr lang="en-US" dirty="0"/>
              <a:t>Data may be curated manually or automatically</a:t>
            </a:r>
          </a:p>
          <a:p>
            <a:r>
              <a:rPr lang="en-US" dirty="0"/>
              <a:t>Semantic definitions in </a:t>
            </a:r>
            <a:r>
              <a:rPr lang="en-US" dirty="0" err="1"/>
              <a:t>Schema.Org</a:t>
            </a:r>
            <a:endParaRPr lang="en-US" dirty="0"/>
          </a:p>
          <a:p>
            <a:r>
              <a:rPr lang="en-US" dirty="0"/>
              <a:t>Compelling use case: Web Search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71F711-9506-47C5-BF27-24AEF6C01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33"/>
    </mc:Choice>
    <mc:Fallback xmlns="">
      <p:transition spd="slow" advTm="6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229-44BC-49A3-8683-51CC1800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FC17-5D0C-46B4-94FA-9A47D445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in Computer Science</a:t>
            </a:r>
          </a:p>
          <a:p>
            <a:r>
              <a:rPr lang="en-US" dirty="0"/>
              <a:t>Resurgence of interest in Knowledge Graphs</a:t>
            </a:r>
          </a:p>
          <a:p>
            <a:pPr lvl="1"/>
            <a:r>
              <a:rPr lang="en-US" dirty="0"/>
              <a:t>Search engines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Data integration</a:t>
            </a:r>
          </a:p>
          <a:p>
            <a:pPr lvl="1"/>
            <a:r>
              <a:rPr lang="en-US" dirty="0"/>
              <a:t>Artificial Intelligence</a:t>
            </a:r>
          </a:p>
          <a:p>
            <a:r>
              <a:rPr lang="en-US" dirty="0"/>
              <a:t>What is new and different?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E39291-A235-463D-84CE-2A31B59AB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7"/>
    </mc:Choice>
    <mc:Fallback xmlns="">
      <p:transition spd="slow" advTm="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09C0-FB8E-47FB-832B-4E39FCD1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58A5-C5DB-4065-9762-56242961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reside in multiple sources</a:t>
            </a:r>
          </a:p>
          <a:p>
            <a:pPr lvl="1"/>
            <a:r>
              <a:rPr lang="en-US" dirty="0"/>
              <a:t>Company directory, product catalog, government database, weather report, …</a:t>
            </a:r>
          </a:p>
          <a:p>
            <a:r>
              <a:rPr lang="en-US" dirty="0"/>
              <a:t>Answering queries requires combining data from multiple sources</a:t>
            </a:r>
          </a:p>
          <a:p>
            <a:pPr lvl="1"/>
            <a:r>
              <a:rPr lang="en-US" dirty="0"/>
              <a:t>We need to provide translations of data between multiple sources</a:t>
            </a:r>
          </a:p>
          <a:p>
            <a:pPr lvl="2"/>
            <a:r>
              <a:rPr lang="en-US" dirty="0"/>
              <a:t>Direct mappings</a:t>
            </a:r>
          </a:p>
          <a:p>
            <a:pPr lvl="2"/>
            <a:r>
              <a:rPr lang="en-US" dirty="0"/>
              <a:t>Shared schema</a:t>
            </a:r>
          </a:p>
          <a:p>
            <a:pPr lvl="2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AC9847-960F-41BD-AD5F-092ECDF67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0"/>
    </mc:Choice>
    <mc:Fallback xmlns="">
      <p:transition spd="slow" advTm="7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B6F4-2BDF-4813-BBA2-54EB9413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0CAC2-BC01-4770-840B-DD8F8B672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Schema-free approach to data integration</a:t>
            </a:r>
          </a:p>
          <a:p>
            <a:pPr lvl="1"/>
            <a:r>
              <a:rPr lang="en-US" dirty="0"/>
              <a:t>Convert the relational data from multiple sources into triples </a:t>
            </a:r>
          </a:p>
          <a:p>
            <a:pPr lvl="2"/>
            <a:r>
              <a:rPr lang="en-US" dirty="0"/>
              <a:t>Stored in a graph database</a:t>
            </a:r>
          </a:p>
          <a:p>
            <a:pPr lvl="3"/>
            <a:r>
              <a:rPr lang="en-US" dirty="0"/>
              <a:t>Referred to as a knowledge graph</a:t>
            </a:r>
          </a:p>
          <a:p>
            <a:pPr lvl="1"/>
            <a:r>
              <a:rPr lang="en-US" dirty="0"/>
              <a:t>Deal with schema mappings/translations on “pay as you go” basis</a:t>
            </a:r>
          </a:p>
          <a:p>
            <a:pPr lvl="2"/>
            <a:r>
              <a:rPr lang="en-US" dirty="0"/>
              <a:t>Visualization</a:t>
            </a:r>
          </a:p>
          <a:p>
            <a:pPr lvl="2"/>
            <a:r>
              <a:rPr lang="en-US" dirty="0"/>
              <a:t>Optimized for graph traversals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E2793D-B903-4167-9F36-FEFE63D68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59"/>
    </mc:Choice>
    <mc:Fallback xmlns="">
      <p:transition spd="slow" advTm="108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9EF2-4EE9-4F5E-94F5-F03ABB53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8525-FB9F-4666-8364-EBA2C74A9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360 Degree View of a Customer</a:t>
            </a:r>
          </a:p>
        </p:txBody>
      </p:sp>
      <p:pic>
        <p:nvPicPr>
          <p:cNvPr id="2050" name="Picture 2" descr="FactSet Research Systems (FDS)">
            <a:extLst>
              <a:ext uri="{FF2B5EF4-FFF2-40B4-BE49-F238E27FC236}">
                <a16:creationId xmlns:a16="http://schemas.microsoft.com/office/drawing/2014/main" id="{77C9CF1E-452B-435C-BDFE-48B3F905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0" y="2913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80425C-6C8C-4A15-BE3F-721F7CDED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4" y="3161507"/>
            <a:ext cx="2983656" cy="1044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1A548D-EEB1-4DA9-BB49-BA893BFF5A14}"/>
              </a:ext>
            </a:extLst>
          </p:cNvPr>
          <p:cNvSpPr txBox="1"/>
          <p:nvPr/>
        </p:nvSpPr>
        <p:spPr>
          <a:xfrm>
            <a:off x="9302827" y="3225075"/>
            <a:ext cx="1544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INTERNAL </a:t>
            </a:r>
          </a:p>
          <a:p>
            <a:r>
              <a:rPr lang="en-US" sz="2400" dirty="0"/>
              <a:t>COMPANY </a:t>
            </a:r>
          </a:p>
          <a:p>
            <a:r>
              <a:rPr lang="en-US" sz="2400" dirty="0"/>
              <a:t>DATA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70117132-A15A-413B-A5A0-5CAB47D3160B}"/>
              </a:ext>
            </a:extLst>
          </p:cNvPr>
          <p:cNvSpPr/>
          <p:nvPr/>
        </p:nvSpPr>
        <p:spPr>
          <a:xfrm>
            <a:off x="3705038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638C137A-CF3C-4DC0-9DCD-4DE22B08798F}"/>
              </a:ext>
            </a:extLst>
          </p:cNvPr>
          <p:cNvSpPr/>
          <p:nvPr/>
        </p:nvSpPr>
        <p:spPr>
          <a:xfrm>
            <a:off x="7654463" y="3556000"/>
            <a:ext cx="562162" cy="53848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52269-932D-4F8F-B423-05E3B50E23F8}"/>
              </a:ext>
            </a:extLst>
          </p:cNvPr>
          <p:cNvSpPr txBox="1"/>
          <p:nvPr/>
        </p:nvSpPr>
        <p:spPr>
          <a:xfrm>
            <a:off x="732890" y="2909373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is funding who?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FA675-3ADE-4D2E-BF4A-FE473A142DA8}"/>
              </a:ext>
            </a:extLst>
          </p:cNvPr>
          <p:cNvSpPr txBox="1"/>
          <p:nvPr/>
        </p:nvSpPr>
        <p:spPr>
          <a:xfrm>
            <a:off x="4821999" y="2909373"/>
            <a:ext cx="22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supplies to who?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ECE51-D4F1-4BCD-9599-2B7936FFDA98}"/>
              </a:ext>
            </a:extLst>
          </p:cNvPr>
          <p:cNvSpPr txBox="1"/>
          <p:nvPr/>
        </p:nvSpPr>
        <p:spPr>
          <a:xfrm>
            <a:off x="8774561" y="2855743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are my customers?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7258E6-32C5-4EBC-8BCF-91330814643A}"/>
              </a:ext>
            </a:extLst>
          </p:cNvPr>
          <p:cNvSpPr txBox="1"/>
          <p:nvPr/>
        </p:nvSpPr>
        <p:spPr>
          <a:xfrm>
            <a:off x="4536249" y="5128339"/>
            <a:ext cx="346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 Analysis for Lending Decisions</a:t>
            </a:r>
          </a:p>
          <a:p>
            <a:r>
              <a:rPr lang="en-US" dirty="0"/>
              <a:t>Business Intelligence for Marketing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C68BEC7-1F1B-4A87-9D70-A63E95267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53"/>
    </mc:Choice>
    <mc:Fallback xmlns="">
      <p:transition spd="slow" advTm="10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229-44BC-49A3-8683-51CC1800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FC17-5D0C-46B4-94FA-9A47D445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in Computer Science</a:t>
            </a:r>
          </a:p>
          <a:p>
            <a:r>
              <a:rPr lang="en-US" dirty="0"/>
              <a:t>Resurgence of interest in Knowledge Graphs</a:t>
            </a:r>
          </a:p>
          <a:p>
            <a:pPr lvl="1"/>
            <a:r>
              <a:rPr lang="en-US" dirty="0"/>
              <a:t>Search engines</a:t>
            </a:r>
          </a:p>
          <a:p>
            <a:pPr lvl="1"/>
            <a:r>
              <a:rPr lang="en-US" dirty="0"/>
              <a:t>Data integration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Artificial Intelligence</a:t>
            </a:r>
          </a:p>
          <a:p>
            <a:r>
              <a:rPr lang="en-US" dirty="0"/>
              <a:t>What is new and different?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7DAB8E-C285-4F51-9A51-618EEF63E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"/>
    </mc:Choice>
    <mc:Fallback xmlns="">
      <p:transition spd="slow" advTm="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817A-49BF-47B0-9905-BC65BC3A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393B-FD5B-4F9D-8AE3-3F66CB0C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representation for </a:t>
            </a:r>
          </a:p>
          <a:p>
            <a:pPr lvl="1"/>
            <a:r>
              <a:rPr lang="en-US" dirty="0"/>
              <a:t>Natural Language Processing</a:t>
            </a:r>
          </a:p>
          <a:p>
            <a:pPr lvl="1"/>
            <a:r>
              <a:rPr lang="en-US" dirty="0"/>
              <a:t>Computer Vision</a:t>
            </a:r>
          </a:p>
          <a:p>
            <a:r>
              <a:rPr lang="en-US" dirty="0"/>
              <a:t>Input representation for machine learning</a:t>
            </a:r>
          </a:p>
          <a:p>
            <a:pPr lvl="1"/>
            <a:r>
              <a:rPr lang="en-US" dirty="0"/>
              <a:t>Language Models</a:t>
            </a:r>
          </a:p>
          <a:p>
            <a:pPr lvl="1"/>
            <a:r>
              <a:rPr lang="en-US" dirty="0"/>
              <a:t>Graph Models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0C4746-A40A-4727-85FE-E6D5D42A6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3"/>
    </mc:Choice>
    <mc:Fallback xmlns="">
      <p:transition spd="slow" advTm="2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340-5D1E-427F-9060-BCFF6F6C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6A1B5-C4AE-47EC-B158-C180159FB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Albert Einstein was a German-born theoretical physicist who developed the theory of relativity.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C32CA5-7BA0-48AD-8FCC-1F6B84CA6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9"/>
    </mc:Choice>
    <mc:Fallback xmlns="">
      <p:transition spd="slow" advTm="1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340-5D1E-427F-9060-BCFF6F6C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6A1B5-C4AE-47EC-B158-C180159FB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Entity Extraction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Albert Einstein</a:t>
            </a:r>
            <a:r>
              <a:rPr lang="en-US" dirty="0"/>
              <a:t> was a </a:t>
            </a:r>
            <a:r>
              <a:rPr lang="en-US" b="1" dirty="0"/>
              <a:t>German-born</a:t>
            </a:r>
            <a:r>
              <a:rPr lang="en-US" dirty="0"/>
              <a:t> </a:t>
            </a:r>
            <a:r>
              <a:rPr lang="en-US" b="1" dirty="0"/>
              <a:t>theoretical physicist</a:t>
            </a:r>
            <a:r>
              <a:rPr lang="en-US" dirty="0"/>
              <a:t> who developed the </a:t>
            </a:r>
            <a:r>
              <a:rPr lang="en-US" b="1" dirty="0"/>
              <a:t>theory of relativity</a:t>
            </a:r>
            <a:r>
              <a:rPr lang="en-US" dirty="0"/>
              <a:t>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E5245-4560-4890-AEA6-B42F51C8A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6"/>
    </mc:Choice>
    <mc:Fallback xmlns="">
      <p:transition spd="slow" advTm="1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340-5D1E-427F-9060-BCFF6F6C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6A1B5-C4AE-47EC-B158-C180159FB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Entity Extraction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Albert Einstein</a:t>
            </a:r>
            <a:r>
              <a:rPr lang="en-US" dirty="0"/>
              <a:t> was a </a:t>
            </a:r>
            <a:r>
              <a:rPr lang="en-US" b="1" dirty="0"/>
              <a:t>German-born</a:t>
            </a:r>
            <a:r>
              <a:rPr lang="en-US" dirty="0"/>
              <a:t> </a:t>
            </a:r>
            <a:r>
              <a:rPr lang="en-US" b="1" dirty="0"/>
              <a:t>theoretical physicist</a:t>
            </a:r>
            <a:r>
              <a:rPr lang="en-US" dirty="0"/>
              <a:t> who developed the </a:t>
            </a:r>
            <a:r>
              <a:rPr lang="en-US" b="1" dirty="0"/>
              <a:t>theory of relativity</a:t>
            </a:r>
            <a:r>
              <a:rPr lang="en-US" dirty="0"/>
              <a:t>. 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CED55E6-67F1-4EB5-B21C-89BEC251F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12"/>
          <a:stretch/>
        </p:blipFill>
        <p:spPr>
          <a:xfrm>
            <a:off x="6172200" y="2758984"/>
            <a:ext cx="3398520" cy="248461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1B2F9-B802-43EB-8603-74E0BC75F514}"/>
              </a:ext>
            </a:extLst>
          </p:cNvPr>
          <p:cNvSpPr/>
          <p:nvPr/>
        </p:nvSpPr>
        <p:spPr>
          <a:xfrm>
            <a:off x="9428480" y="3429000"/>
            <a:ext cx="355600" cy="2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93EA2-4A7E-4C6D-86B2-560AB2798C22}"/>
              </a:ext>
            </a:extLst>
          </p:cNvPr>
          <p:cNvSpPr/>
          <p:nvPr/>
        </p:nvSpPr>
        <p:spPr>
          <a:xfrm>
            <a:off x="9215120" y="4933723"/>
            <a:ext cx="568960" cy="30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97C15-2BE0-4E70-8FC7-53C86A50D731}"/>
              </a:ext>
            </a:extLst>
          </p:cNvPr>
          <p:cNvSpPr/>
          <p:nvPr/>
        </p:nvSpPr>
        <p:spPr>
          <a:xfrm>
            <a:off x="9260840" y="4480560"/>
            <a:ext cx="7924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DAC15BF-1FC5-4827-9B97-D98D9F8A38A8}"/>
              </a:ext>
            </a:extLst>
          </p:cNvPr>
          <p:cNvSpPr txBox="1">
            <a:spLocks/>
          </p:cNvSpPr>
          <p:nvPr/>
        </p:nvSpPr>
        <p:spPr>
          <a:xfrm>
            <a:off x="584835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Relation Extraction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E924DC-65AD-43B1-86A0-EA96D7984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2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0"/>
    </mc:Choice>
    <mc:Fallback xmlns="">
      <p:transition spd="slow" advTm="1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19425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38975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00550" y="3429001"/>
            <a:ext cx="26384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187373" y="3059668"/>
            <a:ext cx="106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327825" y="321714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204491" y="324433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FBFDA-3C49-40D7-AAB4-D7659B858222}"/>
              </a:ext>
            </a:extLst>
          </p:cNvPr>
          <p:cNvSpPr txBox="1"/>
          <p:nvPr/>
        </p:nvSpPr>
        <p:spPr>
          <a:xfrm>
            <a:off x="4520075" y="4091782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4258305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F340-5D1E-427F-9060-BCFF6F6C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6A1B5-C4AE-47EC-B158-C180159FB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Entity Extraction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Albert Einstein</a:t>
            </a:r>
            <a:r>
              <a:rPr lang="en-US" dirty="0"/>
              <a:t> was a </a:t>
            </a:r>
            <a:r>
              <a:rPr lang="en-US" b="1" dirty="0"/>
              <a:t>German-born</a:t>
            </a:r>
            <a:r>
              <a:rPr lang="en-US" dirty="0"/>
              <a:t> </a:t>
            </a:r>
            <a:r>
              <a:rPr lang="en-US" b="1" dirty="0"/>
              <a:t>theoretical physicist</a:t>
            </a:r>
            <a:r>
              <a:rPr lang="en-US" dirty="0"/>
              <a:t> who developed the </a:t>
            </a:r>
            <a:r>
              <a:rPr lang="en-US" b="1" dirty="0"/>
              <a:t>theory of relativity</a:t>
            </a:r>
            <a:r>
              <a:rPr lang="en-US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1B2F9-B802-43EB-8603-74E0BC75F514}"/>
              </a:ext>
            </a:extLst>
          </p:cNvPr>
          <p:cNvSpPr/>
          <p:nvPr/>
        </p:nvSpPr>
        <p:spPr>
          <a:xfrm>
            <a:off x="9428480" y="3429000"/>
            <a:ext cx="355600" cy="2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793EA2-4A7E-4C6D-86B2-560AB2798C22}"/>
              </a:ext>
            </a:extLst>
          </p:cNvPr>
          <p:cNvSpPr/>
          <p:nvPr/>
        </p:nvSpPr>
        <p:spPr>
          <a:xfrm>
            <a:off x="9215120" y="4933723"/>
            <a:ext cx="568960" cy="30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97C15-2BE0-4E70-8FC7-53C86A50D731}"/>
              </a:ext>
            </a:extLst>
          </p:cNvPr>
          <p:cNvSpPr/>
          <p:nvPr/>
        </p:nvSpPr>
        <p:spPr>
          <a:xfrm>
            <a:off x="9260840" y="4480560"/>
            <a:ext cx="7924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D438836-814B-4170-98BA-D2C00DD8B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58984"/>
            <a:ext cx="5181600" cy="2484619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3E40D47-E2FF-480F-886F-75390ED8392C}"/>
              </a:ext>
            </a:extLst>
          </p:cNvPr>
          <p:cNvSpPr txBox="1">
            <a:spLocks/>
          </p:cNvSpPr>
          <p:nvPr/>
        </p:nvSpPr>
        <p:spPr>
          <a:xfrm>
            <a:off x="584835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Relation Extraction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F54DB-9E02-4F6B-B506-912805985654}"/>
              </a:ext>
            </a:extLst>
          </p:cNvPr>
          <p:cNvSpPr txBox="1"/>
          <p:nvPr/>
        </p:nvSpPr>
        <p:spPr>
          <a:xfrm>
            <a:off x="3429000" y="5727124"/>
            <a:ext cx="4584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Question Answering</a:t>
            </a:r>
          </a:p>
          <a:p>
            <a:pPr algn="ctr"/>
            <a:r>
              <a:rPr lang="en-US" sz="3200" dirty="0"/>
              <a:t>Common Sense Reasoning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651368A-4830-4B97-9DA1-3773EBD3E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4"/>
    </mc:Choice>
    <mc:Fallback xmlns="">
      <p:transition spd="slow" advTm="3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9BC3-181D-40A0-84BE-1D0DA810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347A14F1-F68F-40C4-95D5-D5027080F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41893" r="60135" b="30281"/>
          <a:stretch/>
        </p:blipFill>
        <p:spPr>
          <a:xfrm>
            <a:off x="838200" y="2621279"/>
            <a:ext cx="4906587" cy="326136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B329A0D-C80D-4696-84A8-F5C8CB6FE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0"/>
    </mc:Choice>
    <mc:Fallback xmlns="">
      <p:transition spd="slow" advTm="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9BC3-181D-40A0-84BE-1D0DA810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98A168-C1F8-418C-BCC4-D4BAB7E224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 Detection</a:t>
            </a:r>
          </a:p>
        </p:txBody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347A14F1-F68F-40C4-95D5-D5027080F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41893" r="60135" b="30281"/>
          <a:stretch/>
        </p:blipFill>
        <p:spPr>
          <a:xfrm>
            <a:off x="838200" y="2621279"/>
            <a:ext cx="4906587" cy="32613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DBF2E7-AD47-47FA-908C-791DF7FB2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3"/>
    </mc:Choice>
    <mc:Fallback xmlns="">
      <p:transition spd="slow" advTm="2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9BC3-181D-40A0-84BE-1D0DA810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98A168-C1F8-418C-BCC4-D4BAB7E224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 Detection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FCDF4-A335-4518-828D-85246F83C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Edge Detection</a:t>
            </a:r>
          </a:p>
        </p:txBody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347A14F1-F68F-40C4-95D5-D5027080F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41893" r="60135" b="30281"/>
          <a:stretch/>
        </p:blipFill>
        <p:spPr>
          <a:xfrm>
            <a:off x="838200" y="2621279"/>
            <a:ext cx="4906587" cy="32613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5866C4-F534-456B-82F9-9DEFAF5EC9B5}"/>
              </a:ext>
            </a:extLst>
          </p:cNvPr>
          <p:cNvGrpSpPr/>
          <p:nvPr/>
        </p:nvGrpSpPr>
        <p:grpSpPr>
          <a:xfrm>
            <a:off x="6510718" y="2784642"/>
            <a:ext cx="4843082" cy="2433304"/>
            <a:chOff x="6096000" y="2118773"/>
            <a:chExt cx="4843082" cy="24333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9FF04A-38B6-4608-9BD1-385477BC2FAA}"/>
                </a:ext>
              </a:extLst>
            </p:cNvPr>
            <p:cNvSpPr/>
            <p:nvPr/>
          </p:nvSpPr>
          <p:spPr>
            <a:xfrm>
              <a:off x="6096000" y="3167779"/>
              <a:ext cx="1695450" cy="56308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FBDBFE-A20F-46A2-9139-62931103EF3E}"/>
                </a:ext>
              </a:extLst>
            </p:cNvPr>
            <p:cNvSpPr/>
            <p:nvPr/>
          </p:nvSpPr>
          <p:spPr>
            <a:xfrm>
              <a:off x="8849423" y="2118773"/>
              <a:ext cx="1695450" cy="4555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glasses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8C432B-5798-47C9-941A-2A97B5AA572E}"/>
                </a:ext>
              </a:extLst>
            </p:cNvPr>
            <p:cNvSpPr/>
            <p:nvPr/>
          </p:nvSpPr>
          <p:spPr>
            <a:xfrm>
              <a:off x="9034797" y="4182745"/>
              <a:ext cx="1695450" cy="3693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bucket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86BEE53-F3B5-43EA-8A8B-D908CD3A0088}"/>
                </a:ext>
              </a:extLst>
            </p:cNvPr>
            <p:cNvSpPr/>
            <p:nvPr/>
          </p:nvSpPr>
          <p:spPr>
            <a:xfrm>
              <a:off x="8825962" y="3134609"/>
              <a:ext cx="2113120" cy="3804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horse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B6AFC5F-2D7E-4F03-9AB4-F2DFBF7BFD2E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flipV="1">
              <a:off x="6943725" y="2346541"/>
              <a:ext cx="1905698" cy="8212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99BA2DE-1E74-4D86-9531-EC37D5B1470A}"/>
                </a:ext>
              </a:extLst>
            </p:cNvPr>
            <p:cNvCxnSpPr>
              <a:cxnSpLocks/>
              <a:stCxn id="11" idx="4"/>
              <a:endCxn id="14" idx="2"/>
            </p:cNvCxnSpPr>
            <p:nvPr/>
          </p:nvCxnSpPr>
          <p:spPr>
            <a:xfrm>
              <a:off x="6943725" y="3730861"/>
              <a:ext cx="2091072" cy="6365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CF6C9C-DA83-4626-8A5D-C3C8AF19CFC3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7791450" y="3324841"/>
              <a:ext cx="1034512" cy="1244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94B089-433D-4716-9EE0-AE2332CA9A55}"/>
                </a:ext>
              </a:extLst>
            </p:cNvPr>
            <p:cNvSpPr txBox="1"/>
            <p:nvPr/>
          </p:nvSpPr>
          <p:spPr>
            <a:xfrm>
              <a:off x="7434623" y="2189479"/>
              <a:ext cx="937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wearing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577331-85E4-427F-8913-89A595257E02}"/>
                </a:ext>
              </a:extLst>
            </p:cNvPr>
            <p:cNvSpPr txBox="1"/>
            <p:nvPr/>
          </p:nvSpPr>
          <p:spPr>
            <a:xfrm>
              <a:off x="7791450" y="2883453"/>
              <a:ext cx="885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4153C9-B5A1-41D8-8107-6A5581FEA557}"/>
                </a:ext>
              </a:extLst>
            </p:cNvPr>
            <p:cNvSpPr txBox="1"/>
            <p:nvPr/>
          </p:nvSpPr>
          <p:spPr>
            <a:xfrm>
              <a:off x="7273398" y="4019384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holding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B1ADA9-1FFA-4084-A068-04A62AEFC820}"/>
                </a:ext>
              </a:extLst>
            </p:cNvPr>
            <p:cNvSpPr txBox="1"/>
            <p:nvPr/>
          </p:nvSpPr>
          <p:spPr>
            <a:xfrm>
              <a:off x="8607236" y="3650052"/>
              <a:ext cx="1275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eating from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B34347-6C37-41D4-868C-D3D36AEF9260}"/>
                </a:ext>
              </a:extLst>
            </p:cNvPr>
            <p:cNvCxnSpPr>
              <a:stCxn id="15" idx="4"/>
              <a:endCxn id="14" idx="0"/>
            </p:cNvCxnSpPr>
            <p:nvPr/>
          </p:nvCxnSpPr>
          <p:spPr>
            <a:xfrm>
              <a:off x="9882522" y="3515073"/>
              <a:ext cx="0" cy="6676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F89C8A-199F-4D47-9E53-1F2995F80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0"/>
    </mc:Choice>
    <mc:Fallback xmlns="">
      <p:transition spd="slow" advTm="3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9BC3-181D-40A0-84BE-1D0DA810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98A168-C1F8-418C-BCC4-D4BAB7E224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Object Detection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FCDF4-A335-4518-828D-85246F83C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Edge Detection</a:t>
            </a:r>
          </a:p>
        </p:txBody>
      </p:sp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347A14F1-F68F-40C4-95D5-D5027080F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41893" r="60135" b="30281"/>
          <a:stretch/>
        </p:blipFill>
        <p:spPr>
          <a:xfrm>
            <a:off x="838200" y="2621279"/>
            <a:ext cx="4906587" cy="32613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5866C4-F534-456B-82F9-9DEFAF5EC9B5}"/>
              </a:ext>
            </a:extLst>
          </p:cNvPr>
          <p:cNvGrpSpPr/>
          <p:nvPr/>
        </p:nvGrpSpPr>
        <p:grpSpPr>
          <a:xfrm>
            <a:off x="6510718" y="2784642"/>
            <a:ext cx="4843082" cy="2433304"/>
            <a:chOff x="6096000" y="2118773"/>
            <a:chExt cx="4843082" cy="24333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9FF04A-38B6-4608-9BD1-385477BC2FAA}"/>
                </a:ext>
              </a:extLst>
            </p:cNvPr>
            <p:cNvSpPr/>
            <p:nvPr/>
          </p:nvSpPr>
          <p:spPr>
            <a:xfrm>
              <a:off x="6096000" y="3167779"/>
              <a:ext cx="1695450" cy="56308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FBDBFE-A20F-46A2-9139-62931103EF3E}"/>
                </a:ext>
              </a:extLst>
            </p:cNvPr>
            <p:cNvSpPr/>
            <p:nvPr/>
          </p:nvSpPr>
          <p:spPr>
            <a:xfrm>
              <a:off x="8849423" y="2118773"/>
              <a:ext cx="1695450" cy="4555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glasses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8C432B-5798-47C9-941A-2A97B5AA572E}"/>
                </a:ext>
              </a:extLst>
            </p:cNvPr>
            <p:cNvSpPr/>
            <p:nvPr/>
          </p:nvSpPr>
          <p:spPr>
            <a:xfrm>
              <a:off x="9034797" y="4182745"/>
              <a:ext cx="1695450" cy="3693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bucket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86BEE53-F3B5-43EA-8A8B-D908CD3A0088}"/>
                </a:ext>
              </a:extLst>
            </p:cNvPr>
            <p:cNvSpPr/>
            <p:nvPr/>
          </p:nvSpPr>
          <p:spPr>
            <a:xfrm>
              <a:off x="8825962" y="3134609"/>
              <a:ext cx="2113120" cy="3804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horse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B6AFC5F-2D7E-4F03-9AB4-F2DFBF7BFD2E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flipV="1">
              <a:off x="6943725" y="2346541"/>
              <a:ext cx="1905698" cy="8212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99BA2DE-1E74-4D86-9531-EC37D5B1470A}"/>
                </a:ext>
              </a:extLst>
            </p:cNvPr>
            <p:cNvCxnSpPr>
              <a:cxnSpLocks/>
              <a:stCxn id="11" idx="4"/>
              <a:endCxn id="14" idx="2"/>
            </p:cNvCxnSpPr>
            <p:nvPr/>
          </p:nvCxnSpPr>
          <p:spPr>
            <a:xfrm>
              <a:off x="6943725" y="3730861"/>
              <a:ext cx="2091072" cy="6365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CF6C9C-DA83-4626-8A5D-C3C8AF19CFC3}"/>
                </a:ext>
              </a:extLst>
            </p:cNvPr>
            <p:cNvCxnSpPr>
              <a:cxnSpLocks/>
              <a:stCxn id="11" idx="6"/>
              <a:endCxn id="15" idx="2"/>
            </p:cNvCxnSpPr>
            <p:nvPr/>
          </p:nvCxnSpPr>
          <p:spPr>
            <a:xfrm flipV="1">
              <a:off x="7791450" y="3324841"/>
              <a:ext cx="1034512" cy="1244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94B089-433D-4716-9EE0-AE2332CA9A55}"/>
                </a:ext>
              </a:extLst>
            </p:cNvPr>
            <p:cNvSpPr txBox="1"/>
            <p:nvPr/>
          </p:nvSpPr>
          <p:spPr>
            <a:xfrm>
              <a:off x="7434623" y="2189479"/>
              <a:ext cx="937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wearing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577331-85E4-427F-8913-89A595257E02}"/>
                </a:ext>
              </a:extLst>
            </p:cNvPr>
            <p:cNvSpPr txBox="1"/>
            <p:nvPr/>
          </p:nvSpPr>
          <p:spPr>
            <a:xfrm>
              <a:off x="7791450" y="2883453"/>
              <a:ext cx="885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4153C9-B5A1-41D8-8107-6A5581FEA557}"/>
                </a:ext>
              </a:extLst>
            </p:cNvPr>
            <p:cNvSpPr txBox="1"/>
            <p:nvPr/>
          </p:nvSpPr>
          <p:spPr>
            <a:xfrm>
              <a:off x="7273398" y="4019384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holding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AB1ADA9-1FFA-4084-A068-04A62AEFC820}"/>
                </a:ext>
              </a:extLst>
            </p:cNvPr>
            <p:cNvSpPr txBox="1"/>
            <p:nvPr/>
          </p:nvSpPr>
          <p:spPr>
            <a:xfrm>
              <a:off x="8607236" y="3650052"/>
              <a:ext cx="1275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eating from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B34347-6C37-41D4-868C-D3D36AEF9260}"/>
                </a:ext>
              </a:extLst>
            </p:cNvPr>
            <p:cNvCxnSpPr>
              <a:stCxn id="15" idx="4"/>
              <a:endCxn id="14" idx="0"/>
            </p:cNvCxnSpPr>
            <p:nvPr/>
          </p:nvCxnSpPr>
          <p:spPr>
            <a:xfrm>
              <a:off x="9882522" y="3515073"/>
              <a:ext cx="0" cy="6676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3EB710-1018-4813-8207-A38DC8858DEE}"/>
              </a:ext>
            </a:extLst>
          </p:cNvPr>
          <p:cNvSpPr txBox="1"/>
          <p:nvPr/>
        </p:nvSpPr>
        <p:spPr>
          <a:xfrm>
            <a:off x="3778186" y="6153334"/>
            <a:ext cx="4635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Visual Question Answering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50FF7B-6BE5-49F7-8415-3E09FA777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5"/>
    </mc:Choice>
    <mc:Fallback xmlns="">
      <p:transition spd="slow" advTm="1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BFA-0121-4473-B886-BA5DC7CD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to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DD75-57A5-47C3-A227-7F72C6DF5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requires numerical input</a:t>
            </a:r>
          </a:p>
          <a:p>
            <a:pPr lvl="1"/>
            <a:r>
              <a:rPr lang="en-US" dirty="0"/>
              <a:t>Symbolic inputs must be converted to numerical input</a:t>
            </a:r>
          </a:p>
          <a:p>
            <a:pPr lvl="2"/>
            <a:r>
              <a:rPr lang="en-US" dirty="0"/>
              <a:t>A process known as embedding</a:t>
            </a:r>
          </a:p>
          <a:p>
            <a:pPr lvl="3"/>
            <a:r>
              <a:rPr lang="en-US" dirty="0"/>
              <a:t>Word Embeddings</a:t>
            </a:r>
          </a:p>
          <a:p>
            <a:pPr lvl="3"/>
            <a:r>
              <a:rPr lang="en-US" dirty="0"/>
              <a:t>Graph Embeddings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84C189-42E6-4B3B-895E-8A36B5BA4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8"/>
    </mc:Choice>
    <mc:Fallback xmlns="">
      <p:transition spd="slow" advTm="3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4586-50DC-45A4-A298-1FF767269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07F9-2C06-468D-B4FE-B8758F8E5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use case is to calculate similarity between words</a:t>
            </a:r>
          </a:p>
          <a:p>
            <a:pPr lvl="1"/>
            <a:r>
              <a:rPr lang="en-US" dirty="0"/>
              <a:t>“like” is similar to “enjoy” </a:t>
            </a:r>
          </a:p>
          <a:p>
            <a:r>
              <a:rPr lang="en-US" dirty="0"/>
              <a:t>But, generally useful for a variety of language understanding tasks</a:t>
            </a:r>
          </a:p>
          <a:p>
            <a:r>
              <a:rPr lang="en-US" dirty="0"/>
              <a:t>Key idea: capture the meaning or a word by counting how often it occurs next to other words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A5C83A-4EC4-44ED-A0CE-B80783983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5"/>
    </mc:Choice>
    <mc:Fallback xmlns="">
      <p:transition spd="slow" advTm="4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3525-53BF-4C4C-81BC-747D7243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3184-0EB8-44A4-AA5A-5F50719E7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 like knowledge graphs.</a:t>
            </a:r>
          </a:p>
          <a:p>
            <a:pPr marL="0" indent="0" algn="ctr">
              <a:buNone/>
            </a:pPr>
            <a:r>
              <a:rPr lang="en-US" dirty="0"/>
              <a:t>I like databases.</a:t>
            </a:r>
          </a:p>
          <a:p>
            <a:pPr marL="0" indent="0" algn="ctr">
              <a:buNone/>
            </a:pPr>
            <a:r>
              <a:rPr lang="en-US" dirty="0"/>
              <a:t>I enjoy running.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A32A6D-CC12-4DE2-991F-426AF3293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3"/>
    </mc:Choice>
    <mc:Fallback xmlns="">
      <p:transition spd="slow" advTm="1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3525-53BF-4C4C-81BC-747D7243B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3184-0EB8-44A4-AA5A-5F50719E7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I like knowledge graphs.</a:t>
            </a:r>
          </a:p>
          <a:p>
            <a:pPr marL="0" indent="0" algn="ctr">
              <a:buNone/>
            </a:pPr>
            <a:r>
              <a:rPr lang="en-US" dirty="0"/>
              <a:t>I like databases.</a:t>
            </a:r>
          </a:p>
          <a:p>
            <a:pPr marL="0" indent="0" algn="ctr">
              <a:buNone/>
            </a:pPr>
            <a:r>
              <a:rPr lang="en-US" dirty="0"/>
              <a:t>I enjoy running.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C1EA-E026-4773-BF30-598924E6F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4" t="52275" r="26667" b="15412"/>
          <a:stretch/>
        </p:blipFill>
        <p:spPr>
          <a:xfrm>
            <a:off x="1741804" y="3343275"/>
            <a:ext cx="9660802" cy="341945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EF614D-408F-40BA-83C1-88D2495A8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3"/>
    </mc:Choice>
    <mc:Fallback xmlns="">
      <p:transition spd="slow" advTm="3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6E84-090D-48FF-BF99-0D9D70F6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Word Embedding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07A97-2113-49C4-9F76-940C36548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834" t="52275" r="26667" b="15412"/>
          <a:stretch/>
        </p:blipFill>
        <p:spPr>
          <a:xfrm>
            <a:off x="1661251" y="1690688"/>
            <a:ext cx="8869497" cy="3139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5DF39-D5EC-41ED-B63F-58C1821CD950}"/>
              </a:ext>
            </a:extLst>
          </p:cNvPr>
          <p:cNvSpPr txBox="1"/>
          <p:nvPr/>
        </p:nvSpPr>
        <p:spPr>
          <a:xfrm>
            <a:off x="925110" y="5167312"/>
            <a:ext cx="10203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Meaning of a word is captured by the vector corresponding to each row of co-occurrence counts</a:t>
            </a:r>
          </a:p>
          <a:p>
            <a:endParaRPr lang="en-US" sz="2000" dirty="0"/>
          </a:p>
          <a:p>
            <a:r>
              <a:rPr lang="en-US" sz="2000" dirty="0"/>
              <a:t>Word similarity can be calculated using the distance between the vectors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2219D8-2543-4EA4-9379-AAF0F1ECE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8"/>
    </mc:Choice>
    <mc:Fallback xmlns="">
      <p:transition spd="slow" advTm="3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40991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79323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22116" y="3429001"/>
            <a:ext cx="26572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185412" y="3035776"/>
            <a:ext cx="78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477564" y="322044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415016" y="3244334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38449-C758-4220-8EAD-6859007862E9}"/>
              </a:ext>
            </a:extLst>
          </p:cNvPr>
          <p:cNvSpPr txBox="1"/>
          <p:nvPr/>
        </p:nvSpPr>
        <p:spPr>
          <a:xfrm>
            <a:off x="4520075" y="4091782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2607854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6EA-5973-4AAB-8972-AC6DB5CF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4A26-73F1-4E02-9438-3783C654F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large scale text corpus can have billion plus words</a:t>
            </a:r>
          </a:p>
          <a:p>
            <a:pPr lvl="1"/>
            <a:r>
              <a:rPr lang="en-US" dirty="0"/>
              <a:t>The storage requirement for the vectors blows up</a:t>
            </a:r>
          </a:p>
          <a:p>
            <a:pPr lvl="2"/>
            <a:r>
              <a:rPr lang="en-US" dirty="0"/>
              <a:t>Dimensionality reduction (typically in the range of 200)</a:t>
            </a:r>
          </a:p>
          <a:p>
            <a:pPr lvl="2"/>
            <a:r>
              <a:rPr lang="en-US" dirty="0"/>
              <a:t>Linear algebra techniques (e.g., Singular Value Decomposition)</a:t>
            </a:r>
          </a:p>
          <a:p>
            <a:pPr lvl="2"/>
            <a:r>
              <a:rPr lang="en-US" dirty="0"/>
              <a:t>Automatic learning of the necessary parameters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5B76D5-E030-424A-A3F2-95D92FCBA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7"/>
    </mc:Choice>
    <mc:Fallback xmlns="">
      <p:transition spd="slow" advTm="5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6EA-5973-4AAB-8972-AC6DB5CF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4A26-73F1-4E02-9438-3783C654F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popular application is to predict the next 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BEB90-1503-49DE-AAB7-58C685163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0" t="28274" r="27167" b="13372"/>
          <a:stretch/>
        </p:blipFill>
        <p:spPr>
          <a:xfrm>
            <a:off x="3149600" y="2713355"/>
            <a:ext cx="5527040" cy="3779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799DF8-DE95-406D-844A-20AD3929E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5"/>
    </mc:Choice>
    <mc:Fallback xmlns="">
      <p:transition spd="slow" advTm="2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36EA-5973-4AAB-8972-AC6DB5CF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4A26-73F1-4E02-9438-3783C654F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embeddings view the text as a linear graph</a:t>
            </a:r>
          </a:p>
          <a:p>
            <a:pPr lvl="1"/>
            <a:r>
              <a:rPr lang="en-US" dirty="0"/>
              <a:t>Word prediction is the instance of more general problem of link prediction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876648-3825-4457-9590-F46A52241E1D}"/>
              </a:ext>
            </a:extLst>
          </p:cNvPr>
          <p:cNvSpPr/>
          <p:nvPr/>
        </p:nvSpPr>
        <p:spPr>
          <a:xfrm>
            <a:off x="497840" y="3789680"/>
            <a:ext cx="1300480" cy="528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A0566-997E-46C5-B557-9FA3346EBA91}"/>
              </a:ext>
            </a:extLst>
          </p:cNvPr>
          <p:cNvSpPr/>
          <p:nvPr/>
        </p:nvSpPr>
        <p:spPr>
          <a:xfrm>
            <a:off x="2509520" y="3789680"/>
            <a:ext cx="1300480" cy="528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like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759C49-3E5F-4B4D-805C-2B9D5BBE2A9B}"/>
              </a:ext>
            </a:extLst>
          </p:cNvPr>
          <p:cNvSpPr/>
          <p:nvPr/>
        </p:nvSpPr>
        <p:spPr>
          <a:xfrm>
            <a:off x="4663440" y="3792537"/>
            <a:ext cx="1788160" cy="528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knowledge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62FDBD-98DA-44C3-ADEC-A0A42D3C309C}"/>
              </a:ext>
            </a:extLst>
          </p:cNvPr>
          <p:cNvSpPr/>
          <p:nvPr/>
        </p:nvSpPr>
        <p:spPr>
          <a:xfrm>
            <a:off x="7305040" y="3737134"/>
            <a:ext cx="1300480" cy="528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graphs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36D5E4-A35A-4E94-91AD-21F352C2546E}"/>
              </a:ext>
            </a:extLst>
          </p:cNvPr>
          <p:cNvSpPr/>
          <p:nvPr/>
        </p:nvSpPr>
        <p:spPr>
          <a:xfrm>
            <a:off x="9443720" y="3737134"/>
            <a:ext cx="1300480" cy="528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813942-2F60-4BC4-B26D-CAF35023866D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1798320" y="4053840"/>
            <a:ext cx="711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2AB51C-CEF5-4247-A527-773747521CAA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3810000" y="4053840"/>
            <a:ext cx="853440" cy="2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91825A-471C-4F48-9124-8F66B170DCDD}"/>
              </a:ext>
            </a:extLst>
          </p:cNvPr>
          <p:cNvCxnSpPr>
            <a:cxnSpLocks/>
          </p:cNvCxnSpPr>
          <p:nvPr/>
        </p:nvCxnSpPr>
        <p:spPr>
          <a:xfrm>
            <a:off x="6451600" y="4027171"/>
            <a:ext cx="853440" cy="2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95C9A6-25AA-487A-9CC9-2A83AF86FF4A}"/>
              </a:ext>
            </a:extLst>
          </p:cNvPr>
          <p:cNvCxnSpPr>
            <a:cxnSpLocks/>
          </p:cNvCxnSpPr>
          <p:nvPr/>
        </p:nvCxnSpPr>
        <p:spPr>
          <a:xfrm>
            <a:off x="8605520" y="3988277"/>
            <a:ext cx="853440" cy="2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B434ECF-501F-4747-8FB3-8F59FE273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16"/>
    </mc:Choice>
    <mc:Fallback xmlns="">
      <p:transition spd="slow" advTm="3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0DA17-E903-4D99-96D2-030DF64C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9F6D-B08C-4BE8-A27D-322CC4A3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 what we did for word embeddings</a:t>
            </a:r>
          </a:p>
          <a:p>
            <a:pPr lvl="1"/>
            <a:r>
              <a:rPr lang="en-US" dirty="0"/>
              <a:t>Goal is still to reduce the nodes to vectors so that we can calculate the node similarity as a difference between the vectors</a:t>
            </a:r>
          </a:p>
          <a:p>
            <a:r>
              <a:rPr lang="en-US" dirty="0"/>
              <a:t>Application areas</a:t>
            </a:r>
          </a:p>
          <a:p>
            <a:pPr lvl="1"/>
            <a:r>
              <a:rPr lang="en-US" dirty="0"/>
              <a:t>Recommendation engines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FB112-D7F9-4050-B722-783C1588D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50" t="37530" r="21750" b="10392"/>
          <a:stretch/>
        </p:blipFill>
        <p:spPr>
          <a:xfrm>
            <a:off x="7061200" y="3200400"/>
            <a:ext cx="3962400" cy="33731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49C7EE-0570-4704-90DD-74A3F4B4E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5"/>
    </mc:Choice>
    <mc:Fallback xmlns="">
      <p:transition spd="slow" advTm="4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0DA17-E903-4D99-96D2-030DF64C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9F6D-B08C-4BE8-A27D-322CC4A3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embedding requires a function to</a:t>
            </a:r>
          </a:p>
          <a:p>
            <a:pPr lvl="1"/>
            <a:r>
              <a:rPr lang="en-US" dirty="0"/>
              <a:t>encode each node into a vector</a:t>
            </a:r>
          </a:p>
          <a:p>
            <a:pPr lvl="1"/>
            <a:r>
              <a:rPr lang="en-US" dirty="0"/>
              <a:t>calculate node similarity</a:t>
            </a:r>
          </a:p>
          <a:p>
            <a:pPr lvl="1"/>
            <a:r>
              <a:rPr lang="en-US" dirty="0"/>
              <a:t>optimize the encoding function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 encoding function</a:t>
            </a:r>
          </a:p>
          <a:p>
            <a:pPr lvl="1"/>
            <a:r>
              <a:rPr lang="en-US" dirty="0"/>
              <a:t>Randomly walk the graph</a:t>
            </a:r>
          </a:p>
          <a:p>
            <a:pPr lvl="1"/>
            <a:r>
              <a:rPr lang="en-US" dirty="0"/>
              <a:t>Compute the cooccurrence counts between the nodes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0FD63F-E910-446B-A373-BDE0ED139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4"/>
    </mc:Choice>
    <mc:Fallback xmlns="">
      <p:transition spd="slow" advTm="4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200A-63C3-4102-8439-9E5AC922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D2D6-E051-425A-92B9-9345EDDD6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are a fundamental construct in discrete mathematics</a:t>
            </a:r>
          </a:p>
          <a:p>
            <a:r>
              <a:rPr lang="en-US" dirty="0"/>
              <a:t>Rich history of usage of graphs in data and knowledge modeling</a:t>
            </a:r>
          </a:p>
          <a:p>
            <a:r>
              <a:rPr lang="en-US" dirty="0"/>
              <a:t>Recent surge of interest driven by</a:t>
            </a:r>
          </a:p>
          <a:p>
            <a:pPr lvl="1"/>
            <a:r>
              <a:rPr lang="en-US" dirty="0"/>
              <a:t>Data linking and sharing over the web</a:t>
            </a:r>
          </a:p>
          <a:p>
            <a:pPr lvl="1"/>
            <a:r>
              <a:rPr lang="en-US" dirty="0"/>
              <a:t>Graph computations over data</a:t>
            </a:r>
          </a:p>
          <a:p>
            <a:pPr lvl="1"/>
            <a:r>
              <a:rPr lang="en-US" dirty="0"/>
              <a:t>Progress in NLP and vision to extract relations</a:t>
            </a:r>
          </a:p>
          <a:p>
            <a:r>
              <a:rPr lang="en-US" dirty="0"/>
              <a:t>Knowledge graphs are an instance of more general graphs</a:t>
            </a:r>
          </a:p>
          <a:p>
            <a:r>
              <a:rPr lang="en-US" dirty="0"/>
              <a:t>Tremendous opportunity to leverage classical knowledge representation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A8CA7E-7E6F-4C23-B135-8E1529F8B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89"/>
    </mc:Choice>
    <mc:Fallback xmlns="">
      <p:transition spd="slow" advTm="10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D068A6-DDFE-4BDB-93CB-778E30888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Knowledge Graph Data Models?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A3CEBE-0CD9-44C5-8704-75AD99EA2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Coming up Next …..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FFD36E-7E03-4B3A-8163-17D3D0EDE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5"/>
    </mc:Choice>
    <mc:Fallback xmlns="">
      <p:transition spd="slow" advTm="1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40991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79323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22116" y="3429001"/>
            <a:ext cx="26572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185412" y="3035776"/>
            <a:ext cx="95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398187" y="3250644"/>
            <a:ext cx="72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312897" y="3244334"/>
            <a:ext cx="72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1D8789-6CE7-4BB6-81EA-7AFC5AF2C476}"/>
              </a:ext>
            </a:extLst>
          </p:cNvPr>
          <p:cNvSpPr txBox="1"/>
          <p:nvPr/>
        </p:nvSpPr>
        <p:spPr>
          <a:xfrm>
            <a:off x="4520075" y="4091782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188970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40991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79323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22116" y="3429001"/>
            <a:ext cx="26572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148631" y="305966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subclass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398187" y="325064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312897" y="3244334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A88B2-B440-43EB-9694-32FC3FCB6D0F}"/>
              </a:ext>
            </a:extLst>
          </p:cNvPr>
          <p:cNvSpPr txBox="1"/>
          <p:nvPr/>
        </p:nvSpPr>
        <p:spPr>
          <a:xfrm>
            <a:off x="4520075" y="4091782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359019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A0D2-6B7E-4EEC-9CB3-E6B7C77C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Knowledge Graph?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BE7262-B71A-49B4-A86A-961D90047F20}"/>
              </a:ext>
            </a:extLst>
          </p:cNvPr>
          <p:cNvSpPr/>
          <p:nvPr/>
        </p:nvSpPr>
        <p:spPr>
          <a:xfrm>
            <a:off x="3040991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C25B09-DE4D-4CD4-A346-993B4E411735}"/>
              </a:ext>
            </a:extLst>
          </p:cNvPr>
          <p:cNvSpPr/>
          <p:nvPr/>
        </p:nvSpPr>
        <p:spPr>
          <a:xfrm>
            <a:off x="7079323" y="2766219"/>
            <a:ext cx="1381125" cy="13255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19D06-3B8F-4C7D-80C6-1B95FE56D205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4422116" y="3429001"/>
            <a:ext cx="26572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B2ABAE8-E087-4647-983D-6B728A16766B}"/>
              </a:ext>
            </a:extLst>
          </p:cNvPr>
          <p:cNvSpPr txBox="1"/>
          <p:nvPr/>
        </p:nvSpPr>
        <p:spPr>
          <a:xfrm>
            <a:off x="5148631" y="305966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subclass 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DFC52-FC91-421E-9E70-EC72E1170727}"/>
              </a:ext>
            </a:extLst>
          </p:cNvPr>
          <p:cNvSpPr txBox="1"/>
          <p:nvPr/>
        </p:nvSpPr>
        <p:spPr>
          <a:xfrm>
            <a:off x="7398187" y="325064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F784B-8393-42B3-A16C-ACFBBD257E81}"/>
              </a:ext>
            </a:extLst>
          </p:cNvPr>
          <p:cNvSpPr txBox="1"/>
          <p:nvPr/>
        </p:nvSpPr>
        <p:spPr>
          <a:xfrm>
            <a:off x="3312897" y="3244334"/>
            <a:ext cx="8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2742-A823-46E5-A531-07E75C079FFD}"/>
              </a:ext>
            </a:extLst>
          </p:cNvPr>
          <p:cNvSpPr txBox="1"/>
          <p:nvPr/>
        </p:nvSpPr>
        <p:spPr>
          <a:xfrm>
            <a:off x="4520075" y="4091782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Labeled Graph</a:t>
            </a:r>
          </a:p>
        </p:txBody>
      </p:sp>
    </p:spTree>
    <p:extLst>
      <p:ext uri="{BB962C8B-B14F-4D97-AF65-F5344CB8AC3E}">
        <p14:creationId xmlns:p14="http://schemas.microsoft.com/office/powerpoint/2010/main" val="305508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229-44BC-49A3-8683-51CC1800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FC17-5D0C-46B4-94FA-9A47D445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in Computer Science</a:t>
            </a:r>
          </a:p>
          <a:p>
            <a:r>
              <a:rPr lang="en-US" dirty="0">
                <a:solidFill>
                  <a:srgbClr val="FF0000"/>
                </a:solidFill>
              </a:rPr>
              <a:t>Resurgence of interest in Knowledge Graphs</a:t>
            </a:r>
          </a:p>
          <a:p>
            <a:pPr lvl="1"/>
            <a:r>
              <a:rPr lang="en-US" dirty="0"/>
              <a:t>Search engines</a:t>
            </a:r>
          </a:p>
          <a:p>
            <a:pPr lvl="1"/>
            <a:r>
              <a:rPr lang="en-US" dirty="0"/>
              <a:t>Data integration</a:t>
            </a:r>
          </a:p>
          <a:p>
            <a:pPr lvl="1"/>
            <a:r>
              <a:rPr lang="en-US" dirty="0"/>
              <a:t>Artificial Intelligence</a:t>
            </a:r>
          </a:p>
          <a:p>
            <a:r>
              <a:rPr lang="en-US" dirty="0"/>
              <a:t>What is new and different?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18064D-D912-45E6-9953-C3FC4547F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9"/>
    </mc:Choice>
    <mc:Fallback xmlns="">
      <p:transition spd="slow" advTm="1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1013</Words>
  <Application>Microsoft Office PowerPoint</Application>
  <PresentationFormat>Widescreen</PresentationFormat>
  <Paragraphs>260</Paragraphs>
  <Slides>56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What are Knowledge Graphs?</vt:lpstr>
      <vt:lpstr>Outline</vt:lpstr>
      <vt:lpstr>What is a Knowledge Graph?</vt:lpstr>
      <vt:lpstr>What is a Knowledge Graph?</vt:lpstr>
      <vt:lpstr>What is a Knowledge Graph?</vt:lpstr>
      <vt:lpstr>What is a Knowledge Graph?</vt:lpstr>
      <vt:lpstr>What is a Knowledge Graph?</vt:lpstr>
      <vt:lpstr>What is a Knowledge Graph?</vt:lpstr>
      <vt:lpstr>Outline</vt:lpstr>
      <vt:lpstr>Knowledge Graphs in Web Search</vt:lpstr>
      <vt:lpstr>PowerPoint Presentation</vt:lpstr>
      <vt:lpstr>Knowledge Graphs in Web Search</vt:lpstr>
      <vt:lpstr>Knowledge Graphs in Web Search</vt:lpstr>
      <vt:lpstr>PowerPoint Presentation</vt:lpstr>
      <vt:lpstr>PowerPoint Presentation</vt:lpstr>
      <vt:lpstr>PowerPoint Presentation</vt:lpstr>
      <vt:lpstr>Problem</vt:lpstr>
      <vt:lpstr>Solution</vt:lpstr>
      <vt:lpstr>PowerPoint Presentation</vt:lpstr>
      <vt:lpstr>PowerPoint Presentation</vt:lpstr>
      <vt:lpstr>PowerPoint Presentation</vt:lpstr>
      <vt:lpstr>Graph Underlying Wikidata</vt:lpstr>
      <vt:lpstr>Graph Underlying Wikidata</vt:lpstr>
      <vt:lpstr>Graph Underlying Wikidata</vt:lpstr>
      <vt:lpstr>PowerPoint Presentation</vt:lpstr>
      <vt:lpstr>We can also query the data</vt:lpstr>
      <vt:lpstr>Scale of Wikidata</vt:lpstr>
      <vt:lpstr>Scale of Wikidata</vt:lpstr>
      <vt:lpstr>Scale of Wikidata</vt:lpstr>
      <vt:lpstr>Wikidata Knowledge Graph</vt:lpstr>
      <vt:lpstr>Outline</vt:lpstr>
      <vt:lpstr>Data Integration</vt:lpstr>
      <vt:lpstr>Data Integration</vt:lpstr>
      <vt:lpstr>Example Use Case</vt:lpstr>
      <vt:lpstr>Outline</vt:lpstr>
      <vt:lpstr>Artificial Intelligence</vt:lpstr>
      <vt:lpstr>Natural Language Processing</vt:lpstr>
      <vt:lpstr>Natural Language Processing</vt:lpstr>
      <vt:lpstr>Natural Language Processing</vt:lpstr>
      <vt:lpstr>Natural Language Processing</vt:lpstr>
      <vt:lpstr>Computer Vision</vt:lpstr>
      <vt:lpstr>Computer Vision</vt:lpstr>
      <vt:lpstr>Computer Vision</vt:lpstr>
      <vt:lpstr>Computer Vision</vt:lpstr>
      <vt:lpstr>Input to Machine Learning</vt:lpstr>
      <vt:lpstr>Word Embedding</vt:lpstr>
      <vt:lpstr>Word Embedding</vt:lpstr>
      <vt:lpstr>Word Embedding</vt:lpstr>
      <vt:lpstr>Word Embedding</vt:lpstr>
      <vt:lpstr>Word Embedding</vt:lpstr>
      <vt:lpstr>Word Embedding</vt:lpstr>
      <vt:lpstr>Word Embedding</vt:lpstr>
      <vt:lpstr>Graph Embedding</vt:lpstr>
      <vt:lpstr>Graph Embedding</vt:lpstr>
      <vt:lpstr>Summary</vt:lpstr>
      <vt:lpstr>What are Knowledge Graph Data Models?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Knowledge Graphs?</dc:title>
  <dc:creator>Vinay K Chaudhri</dc:creator>
  <cp:lastModifiedBy>Vinay K Chaudhri</cp:lastModifiedBy>
  <cp:revision>25</cp:revision>
  <dcterms:created xsi:type="dcterms:W3CDTF">2020-07-21T20:09:01Z</dcterms:created>
  <dcterms:modified xsi:type="dcterms:W3CDTF">2020-10-08T00:20:27Z</dcterms:modified>
</cp:coreProperties>
</file>