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303" r:id="rId11"/>
    <p:sldId id="266" r:id="rId12"/>
    <p:sldId id="267" r:id="rId13"/>
    <p:sldId id="268" r:id="rId14"/>
    <p:sldId id="30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5" r:id="rId25"/>
    <p:sldId id="279" r:id="rId26"/>
    <p:sldId id="282" r:id="rId27"/>
    <p:sldId id="283" r:id="rId28"/>
    <p:sldId id="284" r:id="rId29"/>
    <p:sldId id="285" r:id="rId30"/>
    <p:sldId id="286" r:id="rId31"/>
    <p:sldId id="269" r:id="rId32"/>
    <p:sldId id="262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6516-81B1-4B9B-98F7-FF0A4002C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4BC06-DA71-4DF7-97FB-35A0B232D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7EDF-78B6-4375-920B-1A950D57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03FD7-0659-46EE-B853-9521F11E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59D1-9DB3-4315-8971-5DC962EC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BB2CC-45AF-4B64-8101-ADE30535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38522-5E73-47DD-AD98-F6EF797E1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CC2-9649-4823-A197-2EECC700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4CA6C-49E6-4B18-A286-F3944836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F608C-40B8-4B49-959A-803D41CC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2D1C9-4CB8-4D8C-B1C7-526D71C47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D6571-883A-4571-A249-0EB5E6EFA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3B5D3-9177-4421-A9C4-5F99E9A7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2E3C2-0872-4B90-9AE2-0C4BAC64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A403F-11CE-45C0-8AD5-D9E1EA54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2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16EB-0EF7-4512-A267-B7829606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FAD7-23AA-4DF0-85EA-34D22791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F2D43-6313-48FD-9928-27344F56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9791-ED3D-465F-BD98-1AF55D7A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7E54E-B1F6-4940-8D9B-9152DA46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3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6FE8-D924-4880-A85E-6DB85E17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CB4D5-19DB-4486-91FF-CD460A20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585B-BDA9-4AA4-AA12-BBBA67AC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7D214-A177-44AD-B66C-8393A10B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51D-40D5-48B9-8A32-C66E1586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4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58E3-BD0E-4726-A9B3-861388F0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EE3A-3DD2-4E4A-99D6-854A2E6B5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5FA51-BDA4-4E4B-8DDF-EC2B6D9AE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3DC6E-6C83-4084-BC1C-2925EDB5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CE35-91E1-4B1A-B445-C8B25B03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0C22C-EE5D-40CA-8A63-82CFB777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FEC2-416C-457D-9F2B-263767A33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7A837-390C-47D0-BB38-657F018D2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B59C3-0FC9-482F-B543-0174C239D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9AECD-B4F4-46C0-99F7-B39BA2A6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3C259-909F-4665-900A-1D46B970B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DE68E-C34E-4276-A452-DEA36AA2F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701F6-34D2-4697-BA7D-E82287DEB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1A3E5-F8A9-4205-A9C4-1D09ACC7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A8CD-977D-4335-A48C-52F70B0C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AFC0B-9B0B-4531-8ADE-2A1615E2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DFB31-31DE-405A-8CB0-AA5EAC5D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19102-7236-49AE-A94E-807F82A2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F9981-25AE-4544-8D6C-E535EF0B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D64A9-1270-42B7-BBA1-7B9E636D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91735-5D7F-41EE-8077-7B8EB987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4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41B5-A071-45CF-9CC9-F7AE1494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DDF23-FF4F-4618-8C9E-3993A1B7E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B73EE-3BA1-4A2A-8EC1-4E2390687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EEFE3-86B0-4A87-830D-0115925F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EB988-BBBE-40F5-ADA5-0647BB75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F51C3-3390-4100-8ABB-5F136750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3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8097-820E-46ED-B8C5-9E0A84ED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CB43E-F4ED-4F68-AED8-261BF9443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48919-9CD5-47EB-80DD-F1AE56BBB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3CE5D-D602-45B9-AF14-54605F40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5FD25-B72E-434C-AE82-31F1E936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06E60-C0C6-4F67-989E-BB6CEB29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2BFF8-1E11-4A5A-9D0C-6E667A8F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8BD06-EE48-4E98-8E2B-DBAD5649A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61AC6-867A-460B-9D68-3DFFF1215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34B72-A2B3-481D-A2CD-7A12C4C699E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EAFA6-F12F-4D4E-BE6E-557D39C18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C36ED-71A4-4A95-912C-4DDE4851B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E736F-B17B-43EC-B434-50100E91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5B48-B521-44B4-B57C-3422B6207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some Knowledge Graph Inference Algorithms?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214D55-8E4E-44A8-B5FE-466085304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07"/>
    </mc:Choice>
    <mc:Fallback>
      <p:transition spd="slow" advTm="2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Well-known path finding algorithm </a:t>
            </a:r>
          </a:p>
          <a:p>
            <a:pPr lvl="1"/>
            <a:r>
              <a:rPr lang="en-US" dirty="0"/>
              <a:t>Originally developed for AI planning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D6E93E6-1F6D-4CA8-920D-EF2487D11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1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8"/>
    </mc:Choice>
    <mc:Fallback>
      <p:transition spd="slow" advTm="3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Maintain a tree of paths from the start node</a:t>
            </a:r>
          </a:p>
          <a:p>
            <a:pPr lvl="1"/>
            <a:r>
              <a:rPr lang="en-US" dirty="0"/>
              <a:t>Extend them until termination criteria is met</a:t>
            </a:r>
          </a:p>
          <a:p>
            <a:pPr lvl="1"/>
            <a:r>
              <a:rPr lang="en-US" dirty="0"/>
              <a:t>Extend based on estimated length</a:t>
            </a:r>
          </a:p>
          <a:p>
            <a:pPr lvl="2"/>
            <a:r>
              <a:rPr lang="en-US" dirty="0"/>
              <a:t>f(n)=g(n)+h(n)</a:t>
            </a:r>
          </a:p>
          <a:p>
            <a:pPr lvl="2"/>
            <a:r>
              <a:rPr lang="en-US" dirty="0"/>
              <a:t>f(n) = cost until now</a:t>
            </a:r>
          </a:p>
          <a:p>
            <a:pPr lvl="2"/>
            <a:r>
              <a:rPr lang="en-US" dirty="0"/>
              <a:t>g(n) – current cost</a:t>
            </a:r>
          </a:p>
          <a:p>
            <a:pPr lvl="2"/>
            <a:r>
              <a:rPr lang="en-US" dirty="0"/>
              <a:t>h(n) – estimated cost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B8DAB2-4C45-4F48-A606-3C25B1C7FE74}"/>
              </a:ext>
            </a:extLst>
          </p:cNvPr>
          <p:cNvSpPr txBox="1"/>
          <p:nvPr/>
        </p:nvSpPr>
        <p:spPr>
          <a:xfrm>
            <a:off x="1188720" y="5658661"/>
            <a:ext cx="2208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Admissible heuristic</a:t>
            </a:r>
          </a:p>
          <a:p>
            <a:r>
              <a:rPr lang="en-US" dirty="0"/>
              <a:t>- Never over estimate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7E056ED-0BB4-433B-B5E4-6D331BDC9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35"/>
    </mc:Choice>
    <mc:Fallback>
      <p:transition spd="slow" advTm="10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Shortest path from A to E</a:t>
            </a:r>
          </a:p>
          <a:p>
            <a:pPr lvl="1"/>
            <a:r>
              <a:rPr lang="en-US" dirty="0"/>
              <a:t>h(n)=0</a:t>
            </a:r>
          </a:p>
          <a:p>
            <a:pPr lvl="2"/>
            <a:r>
              <a:rPr lang="en-US" dirty="0"/>
              <a:t>Breadth first search</a:t>
            </a:r>
          </a:p>
          <a:p>
            <a:pPr lvl="2"/>
            <a:r>
              <a:rPr lang="en-US" dirty="0" err="1"/>
              <a:t>Dijkastra’s</a:t>
            </a:r>
            <a:r>
              <a:rPr lang="en-US" dirty="0"/>
              <a:t> algorithm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A4CA57-3CEC-492D-B7CE-30A87CD42C67}"/>
              </a:ext>
            </a:extLst>
          </p:cNvPr>
          <p:cNvSpPr txBox="1"/>
          <p:nvPr/>
        </p:nvSpPr>
        <p:spPr>
          <a:xfrm>
            <a:off x="5874035" y="28222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2976A0-01BF-4006-84D8-39ACCF2B372D}"/>
              </a:ext>
            </a:extLst>
          </p:cNvPr>
          <p:cNvSpPr txBox="1"/>
          <p:nvPr/>
        </p:nvSpPr>
        <p:spPr>
          <a:xfrm>
            <a:off x="7014010" y="42671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D8370-45F9-487E-90D6-7DC36ACDDC14}"/>
              </a:ext>
            </a:extLst>
          </p:cNvPr>
          <p:cNvSpPr txBox="1"/>
          <p:nvPr/>
        </p:nvSpPr>
        <p:spPr>
          <a:xfrm>
            <a:off x="4762514" y="5691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BB3B6-10DA-4DDF-8980-A775595BE234}"/>
              </a:ext>
            </a:extLst>
          </p:cNvPr>
          <p:cNvSpPr txBox="1"/>
          <p:nvPr/>
        </p:nvSpPr>
        <p:spPr>
          <a:xfrm>
            <a:off x="8629650" y="3201907"/>
            <a:ext cx="2382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A, B                             8</a:t>
            </a:r>
          </a:p>
          <a:p>
            <a:r>
              <a:rPr lang="en-US" dirty="0"/>
              <a:t>A, C                             5</a:t>
            </a:r>
          </a:p>
          <a:p>
            <a:r>
              <a:rPr lang="en-US" dirty="0"/>
              <a:t>A, D                             1   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1732446-D880-4511-92C5-74AD74BDC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3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61"/>
    </mc:Choice>
    <mc:Fallback>
      <p:transition spd="slow" advTm="6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Shortest path from A to E</a:t>
            </a:r>
          </a:p>
          <a:p>
            <a:pPr lvl="1"/>
            <a:r>
              <a:rPr lang="en-US" dirty="0"/>
              <a:t>h(n)=0</a:t>
            </a:r>
          </a:p>
          <a:p>
            <a:pPr lvl="2"/>
            <a:r>
              <a:rPr lang="en-US" dirty="0"/>
              <a:t>Breadth first search</a:t>
            </a:r>
          </a:p>
          <a:p>
            <a:pPr lvl="2"/>
            <a:r>
              <a:rPr lang="en-US" dirty="0" err="1"/>
              <a:t>Dijkastra’s</a:t>
            </a:r>
            <a:r>
              <a:rPr lang="en-US" dirty="0"/>
              <a:t> algorithm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A4CA57-3CEC-492D-B7CE-30A87CD42C67}"/>
              </a:ext>
            </a:extLst>
          </p:cNvPr>
          <p:cNvSpPr txBox="1"/>
          <p:nvPr/>
        </p:nvSpPr>
        <p:spPr>
          <a:xfrm>
            <a:off x="5874035" y="28222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2976A0-01BF-4006-84D8-39ACCF2B372D}"/>
              </a:ext>
            </a:extLst>
          </p:cNvPr>
          <p:cNvSpPr txBox="1"/>
          <p:nvPr/>
        </p:nvSpPr>
        <p:spPr>
          <a:xfrm>
            <a:off x="7014010" y="42671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D8370-45F9-487E-90D6-7DC36ACDDC14}"/>
              </a:ext>
            </a:extLst>
          </p:cNvPr>
          <p:cNvSpPr txBox="1"/>
          <p:nvPr/>
        </p:nvSpPr>
        <p:spPr>
          <a:xfrm>
            <a:off x="4762514" y="5691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3F217-A3F4-4C0C-B723-6FA9AF3A26D6}"/>
              </a:ext>
            </a:extLst>
          </p:cNvPr>
          <p:cNvSpPr txBox="1"/>
          <p:nvPr/>
        </p:nvSpPr>
        <p:spPr>
          <a:xfrm>
            <a:off x="7074664" y="57011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901E7-2603-4686-9CF6-0D4E9545433D}"/>
              </a:ext>
            </a:extLst>
          </p:cNvPr>
          <p:cNvSpPr txBox="1"/>
          <p:nvPr/>
        </p:nvSpPr>
        <p:spPr>
          <a:xfrm>
            <a:off x="7222649" y="42671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9552CC-011D-44E5-BCF8-4439AB0852AA}"/>
              </a:ext>
            </a:extLst>
          </p:cNvPr>
          <p:cNvSpPr txBox="1"/>
          <p:nvPr/>
        </p:nvSpPr>
        <p:spPr>
          <a:xfrm>
            <a:off x="8629650" y="3201907"/>
            <a:ext cx="23874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A, B                             8</a:t>
            </a:r>
          </a:p>
          <a:p>
            <a:r>
              <a:rPr lang="en-US" dirty="0"/>
              <a:t>A, C                             5</a:t>
            </a:r>
          </a:p>
          <a:p>
            <a:r>
              <a:rPr lang="en-US" dirty="0"/>
              <a:t>A,D                             1</a:t>
            </a:r>
          </a:p>
          <a:p>
            <a:r>
              <a:rPr lang="en-US" dirty="0"/>
              <a:t>    A, D, C                    4</a:t>
            </a:r>
          </a:p>
          <a:p>
            <a:r>
              <a:rPr lang="en-US" dirty="0"/>
              <a:t>    A, D, E                    5   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1834603-5978-4424-B549-B6A81FDC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5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10"/>
    </mc:Choice>
    <mc:Fallback>
      <p:transition spd="slow" advTm="3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Shortest path from A to E</a:t>
            </a:r>
          </a:p>
          <a:p>
            <a:pPr lvl="1"/>
            <a:r>
              <a:rPr lang="en-US" dirty="0"/>
              <a:t>h(n)=0</a:t>
            </a:r>
          </a:p>
          <a:p>
            <a:pPr lvl="2"/>
            <a:r>
              <a:rPr lang="en-US" dirty="0"/>
              <a:t>Breadth first search</a:t>
            </a:r>
          </a:p>
          <a:p>
            <a:pPr lvl="2"/>
            <a:r>
              <a:rPr lang="en-US" dirty="0" err="1"/>
              <a:t>Dijkastra’s</a:t>
            </a:r>
            <a:r>
              <a:rPr lang="en-US" dirty="0"/>
              <a:t> algorithm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A4CA57-3CEC-492D-B7CE-30A87CD42C67}"/>
              </a:ext>
            </a:extLst>
          </p:cNvPr>
          <p:cNvSpPr txBox="1"/>
          <p:nvPr/>
        </p:nvSpPr>
        <p:spPr>
          <a:xfrm>
            <a:off x="5874035" y="28222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2976A0-01BF-4006-84D8-39ACCF2B372D}"/>
              </a:ext>
            </a:extLst>
          </p:cNvPr>
          <p:cNvSpPr txBox="1"/>
          <p:nvPr/>
        </p:nvSpPr>
        <p:spPr>
          <a:xfrm>
            <a:off x="7014010" y="42671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D8370-45F9-487E-90D6-7DC36ACDDC14}"/>
              </a:ext>
            </a:extLst>
          </p:cNvPr>
          <p:cNvSpPr txBox="1"/>
          <p:nvPr/>
        </p:nvSpPr>
        <p:spPr>
          <a:xfrm>
            <a:off x="4762514" y="5691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3F217-A3F4-4C0C-B723-6FA9AF3A26D6}"/>
              </a:ext>
            </a:extLst>
          </p:cNvPr>
          <p:cNvSpPr txBox="1"/>
          <p:nvPr/>
        </p:nvSpPr>
        <p:spPr>
          <a:xfrm>
            <a:off x="7074664" y="57011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901E7-2603-4686-9CF6-0D4E9545433D}"/>
              </a:ext>
            </a:extLst>
          </p:cNvPr>
          <p:cNvSpPr txBox="1"/>
          <p:nvPr/>
        </p:nvSpPr>
        <p:spPr>
          <a:xfrm>
            <a:off x="7222649" y="42671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9552CC-011D-44E5-BCF8-4439AB0852AA}"/>
              </a:ext>
            </a:extLst>
          </p:cNvPr>
          <p:cNvSpPr txBox="1"/>
          <p:nvPr/>
        </p:nvSpPr>
        <p:spPr>
          <a:xfrm>
            <a:off x="8629650" y="3201907"/>
            <a:ext cx="23345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A, B                             8</a:t>
            </a:r>
          </a:p>
          <a:p>
            <a:r>
              <a:rPr lang="en-US" dirty="0"/>
              <a:t>A, C                             5</a:t>
            </a:r>
          </a:p>
          <a:p>
            <a:r>
              <a:rPr lang="en-US" dirty="0"/>
              <a:t>A,D                             1</a:t>
            </a:r>
          </a:p>
          <a:p>
            <a:r>
              <a:rPr lang="en-US" dirty="0"/>
              <a:t>    A, D, C                    4</a:t>
            </a:r>
          </a:p>
          <a:p>
            <a:r>
              <a:rPr lang="en-US" dirty="0"/>
              <a:t>         A, D, C, E           6</a:t>
            </a:r>
          </a:p>
          <a:p>
            <a:r>
              <a:rPr lang="en-US" dirty="0"/>
              <a:t>    A, D, E                    5  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F99B6B5-03E2-45EC-B832-22D3A7DBC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8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9"/>
    </mc:Choice>
    <mc:Fallback>
      <p:transition spd="slow" advTm="4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6050-DDE3-4741-9235-7221B63C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Inference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E568-1AA2-4A72-89E9-6919591AF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  <a:p>
            <a:r>
              <a:rPr lang="en-US" dirty="0">
                <a:solidFill>
                  <a:srgbClr val="FF0000"/>
                </a:solidFill>
              </a:rPr>
              <a:t>Centrality Detection</a:t>
            </a:r>
          </a:p>
          <a:p>
            <a:r>
              <a:rPr lang="en-US" dirty="0"/>
              <a:t>Community Detection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82C4CC-A0F9-4299-AFD7-BB41A64F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7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7"/>
    </mc:Choice>
    <mc:Fallback>
      <p:transition spd="slow" advTm="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0E6-B1B5-4A0A-9177-327C4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57C3-4596-49C9-A7F0-A546EBA0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in understanding the importance of a node in a network</a:t>
            </a:r>
          </a:p>
          <a:p>
            <a:pPr lvl="1"/>
            <a:r>
              <a:rPr lang="en-US" dirty="0"/>
              <a:t>Most important nodes</a:t>
            </a:r>
          </a:p>
          <a:p>
            <a:pPr lvl="1"/>
            <a:r>
              <a:rPr lang="en-US" dirty="0"/>
              <a:t>Bridges in a network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58FFF6-C0DA-4AB0-A14A-9D6728B7A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2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"/>
    </mc:Choice>
    <mc:Fallback>
      <p:transition spd="slow" advTm="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0E6-B1B5-4A0A-9177-327C4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57C3-4596-49C9-A7F0-A546EBA0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in understanding the importance of a node in a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0731F1-FEE9-4A93-BA0B-0E0169712870}"/>
              </a:ext>
            </a:extLst>
          </p:cNvPr>
          <p:cNvSpPr/>
          <p:nvPr/>
        </p:nvSpPr>
        <p:spPr>
          <a:xfrm>
            <a:off x="3393440" y="359886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B4C07-EE11-4589-916C-320497B62637}"/>
              </a:ext>
            </a:extLst>
          </p:cNvPr>
          <p:cNvSpPr/>
          <p:nvPr/>
        </p:nvSpPr>
        <p:spPr>
          <a:xfrm>
            <a:off x="5135880" y="375618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AD7B9-FDDB-437F-BC00-3AF29C30E0BE}"/>
              </a:ext>
            </a:extLst>
          </p:cNvPr>
          <p:cNvSpPr/>
          <p:nvPr/>
        </p:nvSpPr>
        <p:spPr>
          <a:xfrm>
            <a:off x="5166360" y="280193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285A7E-28CB-4309-BABF-160C9A99B15A}"/>
              </a:ext>
            </a:extLst>
          </p:cNvPr>
          <p:cNvSpPr/>
          <p:nvPr/>
        </p:nvSpPr>
        <p:spPr>
          <a:xfrm>
            <a:off x="4378960" y="334708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BBD4A8-BE0D-433D-B996-02BA958DBAF8}"/>
              </a:ext>
            </a:extLst>
          </p:cNvPr>
          <p:cNvSpPr/>
          <p:nvPr/>
        </p:nvSpPr>
        <p:spPr>
          <a:xfrm>
            <a:off x="2336800" y="372189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E23A0F-1379-4AF4-BE41-CC1EF5DC5088}"/>
              </a:ext>
            </a:extLst>
          </p:cNvPr>
          <p:cNvSpPr/>
          <p:nvPr/>
        </p:nvSpPr>
        <p:spPr>
          <a:xfrm>
            <a:off x="2336800" y="2983705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5B6ABF-1ADA-4FBF-AC07-157D8C506A3C}"/>
              </a:ext>
            </a:extLst>
          </p:cNvPr>
          <p:cNvSpPr/>
          <p:nvPr/>
        </p:nvSpPr>
        <p:spPr>
          <a:xfrm>
            <a:off x="301752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19F197-7A3D-4BBF-AB9E-9A0568E7C399}"/>
              </a:ext>
            </a:extLst>
          </p:cNvPr>
          <p:cNvSpPr/>
          <p:nvPr/>
        </p:nvSpPr>
        <p:spPr>
          <a:xfrm>
            <a:off x="400304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74CCF-EB9B-4862-83C9-3744D83C205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02000" y="2983704"/>
            <a:ext cx="279400" cy="615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DFF122-AEEA-420A-A027-2C05015DF0DF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3714308" y="2972040"/>
            <a:ext cx="443672" cy="680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CF518D-54EC-4F2F-8CD4-068BB9C4A98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699828" y="3649122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ADEC4-3166-4F05-B939-6C17DE6B8C4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699828" y="3080193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74498-9967-4D19-9898-D0376781E92E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2712720" y="3780632"/>
            <a:ext cx="680720" cy="1230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1D91A-1F64-442B-9C48-BDC4CF2727E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712720" y="3165476"/>
            <a:ext cx="735772" cy="4866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158EC-A265-4D4B-8D88-B23985944BA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774854" y="3528855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E4555D7-D814-4BDC-826D-62CEF979C3F7}"/>
              </a:ext>
            </a:extLst>
          </p:cNvPr>
          <p:cNvSpPr/>
          <p:nvPr/>
        </p:nvSpPr>
        <p:spPr>
          <a:xfrm>
            <a:off x="4511868" y="516313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229B5E-861C-4D96-AE04-874D9558D265}"/>
              </a:ext>
            </a:extLst>
          </p:cNvPr>
          <p:cNvSpPr/>
          <p:nvPr/>
        </p:nvSpPr>
        <p:spPr>
          <a:xfrm>
            <a:off x="6254308" y="53204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65E892-6DB7-4FFA-8DA9-388C110E6473}"/>
              </a:ext>
            </a:extLst>
          </p:cNvPr>
          <p:cNvSpPr/>
          <p:nvPr/>
        </p:nvSpPr>
        <p:spPr>
          <a:xfrm>
            <a:off x="6284788" y="436620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5C9F1A-5F0E-43B0-B570-4374FEFD9707}"/>
              </a:ext>
            </a:extLst>
          </p:cNvPr>
          <p:cNvSpPr/>
          <p:nvPr/>
        </p:nvSpPr>
        <p:spPr>
          <a:xfrm>
            <a:off x="5497388" y="491135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CC1537-5BA8-4236-8073-678206E4809A}"/>
              </a:ext>
            </a:extLst>
          </p:cNvPr>
          <p:cNvSpPr/>
          <p:nvPr/>
        </p:nvSpPr>
        <p:spPr>
          <a:xfrm>
            <a:off x="3886172" y="6210697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9F2A7-0AFA-496C-B41B-CC5265737710}"/>
              </a:ext>
            </a:extLst>
          </p:cNvPr>
          <p:cNvSpPr/>
          <p:nvPr/>
        </p:nvSpPr>
        <p:spPr>
          <a:xfrm>
            <a:off x="3283364" y="605393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AB0690-A5A8-407E-8737-3E347FD5831D}"/>
              </a:ext>
            </a:extLst>
          </p:cNvPr>
          <p:cNvSpPr/>
          <p:nvPr/>
        </p:nvSpPr>
        <p:spPr>
          <a:xfrm>
            <a:off x="4676526" y="632034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A7A22B-E84A-4D03-92D0-2F7E3EBCEC56}"/>
              </a:ext>
            </a:extLst>
          </p:cNvPr>
          <p:cNvSpPr/>
          <p:nvPr/>
        </p:nvSpPr>
        <p:spPr>
          <a:xfrm>
            <a:off x="5309428" y="62905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BF4DF5-D044-4825-8CB7-B1DD70570008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748088" y="5532008"/>
            <a:ext cx="116398" cy="78833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89965F-B6B3-4DAB-A6E8-63DA9099E7E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818256" y="5213389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A48646-5468-4B1F-9990-260B8724204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5818256" y="4644460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1DA994-CDD7-43EE-A2D8-636DD5DB2651}"/>
              </a:ext>
            </a:extLst>
          </p:cNvPr>
          <p:cNvCxnSpPr>
            <a:cxnSpLocks/>
            <a:stCxn id="34" idx="7"/>
            <a:endCxn id="30" idx="3"/>
          </p:cNvCxnSpPr>
          <p:nvPr/>
        </p:nvCxnSpPr>
        <p:spPr>
          <a:xfrm flipV="1">
            <a:off x="4207040" y="5473428"/>
            <a:ext cx="359880" cy="79050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FFE9D76-88E8-444D-B6F3-24005F41602A}"/>
              </a:ext>
            </a:extLst>
          </p:cNvPr>
          <p:cNvCxnSpPr>
            <a:cxnSpLocks/>
            <a:stCxn id="30" idx="2"/>
            <a:endCxn id="35" idx="7"/>
          </p:cNvCxnSpPr>
          <p:nvPr/>
        </p:nvCxnSpPr>
        <p:spPr>
          <a:xfrm flipH="1">
            <a:off x="3604232" y="5344899"/>
            <a:ext cx="907636" cy="76227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14ABBF-2AD1-4EE1-B033-CB95FB743206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4893282" y="5093122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0792F-9E6D-44A2-AE76-2A4CE1D312B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4871278" y="5445422"/>
            <a:ext cx="626110" cy="84512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D78398-C1FD-497A-8D4C-A25C1C810DFF}"/>
              </a:ext>
            </a:extLst>
          </p:cNvPr>
          <p:cNvCxnSpPr>
            <a:cxnSpLocks/>
            <a:stCxn id="72" idx="1"/>
            <a:endCxn id="4" idx="5"/>
          </p:cNvCxnSpPr>
          <p:nvPr/>
        </p:nvCxnSpPr>
        <p:spPr>
          <a:xfrm flipH="1" flipV="1">
            <a:off x="3714308" y="3909161"/>
            <a:ext cx="1409272" cy="464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5FF2640-72B4-4F2A-976B-8A14A9CAA43A}"/>
              </a:ext>
            </a:extLst>
          </p:cNvPr>
          <p:cNvSpPr/>
          <p:nvPr/>
        </p:nvSpPr>
        <p:spPr>
          <a:xfrm>
            <a:off x="9893244" y="335216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ADCA4A5-686D-43A1-BBA2-92262A90CA26}"/>
              </a:ext>
            </a:extLst>
          </p:cNvPr>
          <p:cNvSpPr/>
          <p:nvPr/>
        </p:nvSpPr>
        <p:spPr>
          <a:xfrm>
            <a:off x="9923724" y="239792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72D2B87-C122-4A1B-8AEA-A242FF610671}"/>
              </a:ext>
            </a:extLst>
          </p:cNvPr>
          <p:cNvSpPr/>
          <p:nvPr/>
        </p:nvSpPr>
        <p:spPr>
          <a:xfrm>
            <a:off x="9136324" y="294307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A0D5B5-F717-4F3E-A0A9-E73B761787D1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9457192" y="3245107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1B6FC5-086F-4604-B236-771D441567B2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9457192" y="2676178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BF86C3-2EF5-4957-8E01-59C71F0B952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10081204" y="2778325"/>
            <a:ext cx="78534" cy="57384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94AE97AF-E887-4E4E-BCCF-597CBE90EA98}"/>
              </a:ext>
            </a:extLst>
          </p:cNvPr>
          <p:cNvSpPr/>
          <p:nvPr/>
        </p:nvSpPr>
        <p:spPr>
          <a:xfrm>
            <a:off x="8184596" y="352472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FB1C92-8999-4444-8A18-F12A9F0F2E9A}"/>
              </a:ext>
            </a:extLst>
          </p:cNvPr>
          <p:cNvSpPr/>
          <p:nvPr/>
        </p:nvSpPr>
        <p:spPr>
          <a:xfrm>
            <a:off x="8215076" y="257047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5FB797C-BADB-404C-B8E6-D79E9E05E038}"/>
              </a:ext>
            </a:extLst>
          </p:cNvPr>
          <p:cNvSpPr/>
          <p:nvPr/>
        </p:nvSpPr>
        <p:spPr>
          <a:xfrm>
            <a:off x="7427676" y="311562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B14A61-2A4F-414E-B400-CCF811F0F5B1}"/>
              </a:ext>
            </a:extLst>
          </p:cNvPr>
          <p:cNvCxnSpPr>
            <a:cxnSpLocks/>
            <a:stCxn id="61" idx="0"/>
            <a:endCxn id="62" idx="4"/>
          </p:cNvCxnSpPr>
          <p:nvPr/>
        </p:nvCxnSpPr>
        <p:spPr>
          <a:xfrm flipV="1">
            <a:off x="8372556" y="2934016"/>
            <a:ext cx="30480" cy="59070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7452A3-4F4A-4B83-8527-EBFAF2F0239E}"/>
              </a:ext>
            </a:extLst>
          </p:cNvPr>
          <p:cNvCxnSpPr>
            <a:cxnSpLocks/>
            <a:endCxn id="63" idx="7"/>
          </p:cNvCxnSpPr>
          <p:nvPr/>
        </p:nvCxnSpPr>
        <p:spPr>
          <a:xfrm flipH="1">
            <a:off x="7748544" y="2848736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40A3ADB-DD50-4CC1-94A4-C053704FA27F}"/>
              </a:ext>
            </a:extLst>
          </p:cNvPr>
          <p:cNvCxnSpPr>
            <a:stCxn id="62" idx="6"/>
            <a:endCxn id="57" idx="1"/>
          </p:cNvCxnSpPr>
          <p:nvPr/>
        </p:nvCxnSpPr>
        <p:spPr>
          <a:xfrm>
            <a:off x="8590996" y="2752248"/>
            <a:ext cx="600380" cy="244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148E81D-E9D0-4309-8951-DCD245F3BE07}"/>
              </a:ext>
            </a:extLst>
          </p:cNvPr>
          <p:cNvSpPr/>
          <p:nvPr/>
        </p:nvSpPr>
        <p:spPr>
          <a:xfrm>
            <a:off x="5068528" y="432049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213C90-9D16-463B-99EC-06E6CC0A15E8}"/>
              </a:ext>
            </a:extLst>
          </p:cNvPr>
          <p:cNvCxnSpPr>
            <a:stCxn id="30" idx="0"/>
            <a:endCxn id="72" idx="3"/>
          </p:cNvCxnSpPr>
          <p:nvPr/>
        </p:nvCxnSpPr>
        <p:spPr>
          <a:xfrm flipV="1">
            <a:off x="4699828" y="4630788"/>
            <a:ext cx="423752" cy="532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0A9C0E-7F3F-4AB5-AB71-939B6DEDED30}"/>
              </a:ext>
            </a:extLst>
          </p:cNvPr>
          <p:cNvCxnSpPr>
            <a:cxnSpLocks/>
            <a:stCxn id="72" idx="7"/>
            <a:endCxn id="63" idx="2"/>
          </p:cNvCxnSpPr>
          <p:nvPr/>
        </p:nvCxnSpPr>
        <p:spPr>
          <a:xfrm flipV="1">
            <a:off x="5389396" y="3297398"/>
            <a:ext cx="2038280" cy="10763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AA89C1A-87E2-4C4E-A20F-254D587670BB}"/>
              </a:ext>
            </a:extLst>
          </p:cNvPr>
          <p:cNvSpPr/>
          <p:nvPr/>
        </p:nvSpPr>
        <p:spPr>
          <a:xfrm>
            <a:off x="2539172" y="426487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D94A1D-391E-4DA7-8DB2-D85AD3741E5E}"/>
              </a:ext>
            </a:extLst>
          </p:cNvPr>
          <p:cNvSpPr/>
          <p:nvPr/>
        </p:nvSpPr>
        <p:spPr>
          <a:xfrm>
            <a:off x="3205480" y="446421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00D6EB-DE47-496B-A9D1-28773A6F7353}"/>
              </a:ext>
            </a:extLst>
          </p:cNvPr>
          <p:cNvCxnSpPr>
            <a:stCxn id="4" idx="3"/>
            <a:endCxn id="80" idx="7"/>
          </p:cNvCxnSpPr>
          <p:nvPr/>
        </p:nvCxnSpPr>
        <p:spPr>
          <a:xfrm flipH="1">
            <a:off x="2860040" y="3909161"/>
            <a:ext cx="588452" cy="408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FC0E9A-54EB-4915-941B-72DE7D9259A3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3393440" y="3962065"/>
            <a:ext cx="167756" cy="502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C28B891-06C6-4B3C-9FE0-90E968EA0084}"/>
              </a:ext>
            </a:extLst>
          </p:cNvPr>
          <p:cNvCxnSpPr>
            <a:cxnSpLocks/>
          </p:cNvCxnSpPr>
          <p:nvPr/>
        </p:nvCxnSpPr>
        <p:spPr>
          <a:xfrm flipV="1">
            <a:off x="4893075" y="5185780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24AF362-B402-4F7B-A4EE-E16E8BA79CB7}"/>
              </a:ext>
            </a:extLst>
          </p:cNvPr>
          <p:cNvSpPr txBox="1"/>
          <p:nvPr/>
        </p:nvSpPr>
        <p:spPr>
          <a:xfrm>
            <a:off x="3495041" y="35748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EB532AF-29B5-4B67-B920-E08DCE47236C}"/>
              </a:ext>
            </a:extLst>
          </p:cNvPr>
          <p:cNvSpPr txBox="1"/>
          <p:nvPr/>
        </p:nvSpPr>
        <p:spPr>
          <a:xfrm>
            <a:off x="304801" y="3479166"/>
            <a:ext cx="1884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 Centrality</a:t>
            </a:r>
          </a:p>
          <a:p>
            <a:r>
              <a:rPr lang="en-US" dirty="0"/>
              <a:t>A has the highest degree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906B819-B3C9-433A-9092-BC26C45D4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8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1"/>
    </mc:Choice>
    <mc:Fallback>
      <p:transition spd="slow" advTm="5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0E6-B1B5-4A0A-9177-327C4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57C3-4596-49C9-A7F0-A546EBA0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in understanding the importance of a node in a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0731F1-FEE9-4A93-BA0B-0E0169712870}"/>
              </a:ext>
            </a:extLst>
          </p:cNvPr>
          <p:cNvSpPr/>
          <p:nvPr/>
        </p:nvSpPr>
        <p:spPr>
          <a:xfrm>
            <a:off x="3393440" y="359886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B4C07-EE11-4589-916C-320497B62637}"/>
              </a:ext>
            </a:extLst>
          </p:cNvPr>
          <p:cNvSpPr/>
          <p:nvPr/>
        </p:nvSpPr>
        <p:spPr>
          <a:xfrm>
            <a:off x="5135880" y="375618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AD7B9-FDDB-437F-BC00-3AF29C30E0BE}"/>
              </a:ext>
            </a:extLst>
          </p:cNvPr>
          <p:cNvSpPr/>
          <p:nvPr/>
        </p:nvSpPr>
        <p:spPr>
          <a:xfrm>
            <a:off x="5166360" y="280193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285A7E-28CB-4309-BABF-160C9A99B15A}"/>
              </a:ext>
            </a:extLst>
          </p:cNvPr>
          <p:cNvSpPr/>
          <p:nvPr/>
        </p:nvSpPr>
        <p:spPr>
          <a:xfrm>
            <a:off x="4378960" y="334708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BBD4A8-BE0D-433D-B996-02BA958DBAF8}"/>
              </a:ext>
            </a:extLst>
          </p:cNvPr>
          <p:cNvSpPr/>
          <p:nvPr/>
        </p:nvSpPr>
        <p:spPr>
          <a:xfrm>
            <a:off x="2336800" y="372189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E23A0F-1379-4AF4-BE41-CC1EF5DC5088}"/>
              </a:ext>
            </a:extLst>
          </p:cNvPr>
          <p:cNvSpPr/>
          <p:nvPr/>
        </p:nvSpPr>
        <p:spPr>
          <a:xfrm>
            <a:off x="2336800" y="2983705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5B6ABF-1ADA-4FBF-AC07-157D8C506A3C}"/>
              </a:ext>
            </a:extLst>
          </p:cNvPr>
          <p:cNvSpPr/>
          <p:nvPr/>
        </p:nvSpPr>
        <p:spPr>
          <a:xfrm>
            <a:off x="301752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19F197-7A3D-4BBF-AB9E-9A0568E7C399}"/>
              </a:ext>
            </a:extLst>
          </p:cNvPr>
          <p:cNvSpPr/>
          <p:nvPr/>
        </p:nvSpPr>
        <p:spPr>
          <a:xfrm>
            <a:off x="400304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74CCF-EB9B-4862-83C9-3744D83C205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02000" y="2983704"/>
            <a:ext cx="279400" cy="615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DFF122-AEEA-420A-A027-2C05015DF0DF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3714308" y="2972040"/>
            <a:ext cx="443672" cy="680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CF518D-54EC-4F2F-8CD4-068BB9C4A98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699828" y="3649122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ADEC4-3166-4F05-B939-6C17DE6B8C4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699828" y="3080193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74498-9967-4D19-9898-D0376781E92E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2712720" y="3780632"/>
            <a:ext cx="680720" cy="1230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1D91A-1F64-442B-9C48-BDC4CF2727E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712720" y="3165476"/>
            <a:ext cx="735772" cy="4866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158EC-A265-4D4B-8D88-B23985944BA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774854" y="3528855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E4555D7-D814-4BDC-826D-62CEF979C3F7}"/>
              </a:ext>
            </a:extLst>
          </p:cNvPr>
          <p:cNvSpPr/>
          <p:nvPr/>
        </p:nvSpPr>
        <p:spPr>
          <a:xfrm>
            <a:off x="4511868" y="516313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229B5E-861C-4D96-AE04-874D9558D265}"/>
              </a:ext>
            </a:extLst>
          </p:cNvPr>
          <p:cNvSpPr/>
          <p:nvPr/>
        </p:nvSpPr>
        <p:spPr>
          <a:xfrm>
            <a:off x="6254308" y="53204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65E892-6DB7-4FFA-8DA9-388C110E6473}"/>
              </a:ext>
            </a:extLst>
          </p:cNvPr>
          <p:cNvSpPr/>
          <p:nvPr/>
        </p:nvSpPr>
        <p:spPr>
          <a:xfrm>
            <a:off x="6284788" y="436620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5C9F1A-5F0E-43B0-B570-4374FEFD9707}"/>
              </a:ext>
            </a:extLst>
          </p:cNvPr>
          <p:cNvSpPr/>
          <p:nvPr/>
        </p:nvSpPr>
        <p:spPr>
          <a:xfrm>
            <a:off x="5497388" y="491135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CC1537-5BA8-4236-8073-678206E4809A}"/>
              </a:ext>
            </a:extLst>
          </p:cNvPr>
          <p:cNvSpPr/>
          <p:nvPr/>
        </p:nvSpPr>
        <p:spPr>
          <a:xfrm>
            <a:off x="3886172" y="6210697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9F2A7-0AFA-496C-B41B-CC5265737710}"/>
              </a:ext>
            </a:extLst>
          </p:cNvPr>
          <p:cNvSpPr/>
          <p:nvPr/>
        </p:nvSpPr>
        <p:spPr>
          <a:xfrm>
            <a:off x="3283364" y="605393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AB0690-A5A8-407E-8737-3E347FD5831D}"/>
              </a:ext>
            </a:extLst>
          </p:cNvPr>
          <p:cNvSpPr/>
          <p:nvPr/>
        </p:nvSpPr>
        <p:spPr>
          <a:xfrm>
            <a:off x="4676526" y="632034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A7A22B-E84A-4D03-92D0-2F7E3EBCEC56}"/>
              </a:ext>
            </a:extLst>
          </p:cNvPr>
          <p:cNvSpPr/>
          <p:nvPr/>
        </p:nvSpPr>
        <p:spPr>
          <a:xfrm>
            <a:off x="5309428" y="62905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BF4DF5-D044-4825-8CB7-B1DD70570008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748088" y="5532008"/>
            <a:ext cx="116398" cy="78833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89965F-B6B3-4DAB-A6E8-63DA9099E7E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818256" y="5213389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A48646-5468-4B1F-9990-260B8724204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5818256" y="4644460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1DA994-CDD7-43EE-A2D8-636DD5DB2651}"/>
              </a:ext>
            </a:extLst>
          </p:cNvPr>
          <p:cNvCxnSpPr>
            <a:cxnSpLocks/>
            <a:stCxn id="34" idx="7"/>
            <a:endCxn id="30" idx="3"/>
          </p:cNvCxnSpPr>
          <p:nvPr/>
        </p:nvCxnSpPr>
        <p:spPr>
          <a:xfrm flipV="1">
            <a:off x="4207040" y="5473428"/>
            <a:ext cx="359880" cy="79050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FFE9D76-88E8-444D-B6F3-24005F41602A}"/>
              </a:ext>
            </a:extLst>
          </p:cNvPr>
          <p:cNvCxnSpPr>
            <a:cxnSpLocks/>
            <a:stCxn id="30" idx="2"/>
            <a:endCxn id="35" idx="7"/>
          </p:cNvCxnSpPr>
          <p:nvPr/>
        </p:nvCxnSpPr>
        <p:spPr>
          <a:xfrm flipH="1">
            <a:off x="3604232" y="5344899"/>
            <a:ext cx="907636" cy="76227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14ABBF-2AD1-4EE1-B033-CB95FB743206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4893282" y="5093122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0792F-9E6D-44A2-AE76-2A4CE1D312B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4871278" y="5445422"/>
            <a:ext cx="626110" cy="84512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D78398-C1FD-497A-8D4C-A25C1C810DFF}"/>
              </a:ext>
            </a:extLst>
          </p:cNvPr>
          <p:cNvCxnSpPr>
            <a:cxnSpLocks/>
            <a:stCxn id="72" idx="1"/>
            <a:endCxn id="4" idx="5"/>
          </p:cNvCxnSpPr>
          <p:nvPr/>
        </p:nvCxnSpPr>
        <p:spPr>
          <a:xfrm flipH="1" flipV="1">
            <a:off x="3714308" y="3909161"/>
            <a:ext cx="1409272" cy="464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5FF2640-72B4-4F2A-976B-8A14A9CAA43A}"/>
              </a:ext>
            </a:extLst>
          </p:cNvPr>
          <p:cNvSpPr/>
          <p:nvPr/>
        </p:nvSpPr>
        <p:spPr>
          <a:xfrm>
            <a:off x="9893244" y="335216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ADCA4A5-686D-43A1-BBA2-92262A90CA26}"/>
              </a:ext>
            </a:extLst>
          </p:cNvPr>
          <p:cNvSpPr/>
          <p:nvPr/>
        </p:nvSpPr>
        <p:spPr>
          <a:xfrm>
            <a:off x="9923724" y="239792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72D2B87-C122-4A1B-8AEA-A242FF610671}"/>
              </a:ext>
            </a:extLst>
          </p:cNvPr>
          <p:cNvSpPr/>
          <p:nvPr/>
        </p:nvSpPr>
        <p:spPr>
          <a:xfrm>
            <a:off x="9136324" y="294307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A0D5B5-F717-4F3E-A0A9-E73B761787D1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9457192" y="3245107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1B6FC5-086F-4604-B236-771D441567B2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9457192" y="2676178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BF86C3-2EF5-4957-8E01-59C71F0B952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10081204" y="2778325"/>
            <a:ext cx="78534" cy="57384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94AE97AF-E887-4E4E-BCCF-597CBE90EA98}"/>
              </a:ext>
            </a:extLst>
          </p:cNvPr>
          <p:cNvSpPr/>
          <p:nvPr/>
        </p:nvSpPr>
        <p:spPr>
          <a:xfrm>
            <a:off x="8184596" y="352472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FB1C92-8999-4444-8A18-F12A9F0F2E9A}"/>
              </a:ext>
            </a:extLst>
          </p:cNvPr>
          <p:cNvSpPr/>
          <p:nvPr/>
        </p:nvSpPr>
        <p:spPr>
          <a:xfrm>
            <a:off x="8215076" y="257047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5FB797C-BADB-404C-B8E6-D79E9E05E038}"/>
              </a:ext>
            </a:extLst>
          </p:cNvPr>
          <p:cNvSpPr/>
          <p:nvPr/>
        </p:nvSpPr>
        <p:spPr>
          <a:xfrm>
            <a:off x="7427676" y="311562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B14A61-2A4F-414E-B400-CCF811F0F5B1}"/>
              </a:ext>
            </a:extLst>
          </p:cNvPr>
          <p:cNvCxnSpPr>
            <a:cxnSpLocks/>
            <a:stCxn id="61" idx="0"/>
            <a:endCxn id="62" idx="4"/>
          </p:cNvCxnSpPr>
          <p:nvPr/>
        </p:nvCxnSpPr>
        <p:spPr>
          <a:xfrm flipV="1">
            <a:off x="8372556" y="2934016"/>
            <a:ext cx="30480" cy="59070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7452A3-4F4A-4B83-8527-EBFAF2F0239E}"/>
              </a:ext>
            </a:extLst>
          </p:cNvPr>
          <p:cNvCxnSpPr>
            <a:cxnSpLocks/>
            <a:endCxn id="63" idx="7"/>
          </p:cNvCxnSpPr>
          <p:nvPr/>
        </p:nvCxnSpPr>
        <p:spPr>
          <a:xfrm flipH="1">
            <a:off x="7748544" y="2848736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40A3ADB-DD50-4CC1-94A4-C053704FA27F}"/>
              </a:ext>
            </a:extLst>
          </p:cNvPr>
          <p:cNvCxnSpPr>
            <a:stCxn id="62" idx="6"/>
            <a:endCxn id="57" idx="1"/>
          </p:cNvCxnSpPr>
          <p:nvPr/>
        </p:nvCxnSpPr>
        <p:spPr>
          <a:xfrm>
            <a:off x="8590996" y="2752248"/>
            <a:ext cx="600380" cy="244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148E81D-E9D0-4309-8951-DCD245F3BE07}"/>
              </a:ext>
            </a:extLst>
          </p:cNvPr>
          <p:cNvSpPr/>
          <p:nvPr/>
        </p:nvSpPr>
        <p:spPr>
          <a:xfrm>
            <a:off x="5068528" y="432049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213C90-9D16-463B-99EC-06E6CC0A15E8}"/>
              </a:ext>
            </a:extLst>
          </p:cNvPr>
          <p:cNvCxnSpPr>
            <a:stCxn id="30" idx="0"/>
            <a:endCxn id="72" idx="3"/>
          </p:cNvCxnSpPr>
          <p:nvPr/>
        </p:nvCxnSpPr>
        <p:spPr>
          <a:xfrm flipV="1">
            <a:off x="4699828" y="4630788"/>
            <a:ext cx="423752" cy="532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0A9C0E-7F3F-4AB5-AB71-939B6DEDED30}"/>
              </a:ext>
            </a:extLst>
          </p:cNvPr>
          <p:cNvCxnSpPr>
            <a:cxnSpLocks/>
            <a:stCxn id="72" idx="7"/>
            <a:endCxn id="63" idx="2"/>
          </p:cNvCxnSpPr>
          <p:nvPr/>
        </p:nvCxnSpPr>
        <p:spPr>
          <a:xfrm flipV="1">
            <a:off x="5389396" y="3297398"/>
            <a:ext cx="2038280" cy="10763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AA89C1A-87E2-4C4E-A20F-254D587670BB}"/>
              </a:ext>
            </a:extLst>
          </p:cNvPr>
          <p:cNvSpPr/>
          <p:nvPr/>
        </p:nvSpPr>
        <p:spPr>
          <a:xfrm>
            <a:off x="2539172" y="426487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D94A1D-391E-4DA7-8DB2-D85AD3741E5E}"/>
              </a:ext>
            </a:extLst>
          </p:cNvPr>
          <p:cNvSpPr/>
          <p:nvPr/>
        </p:nvSpPr>
        <p:spPr>
          <a:xfrm>
            <a:off x="3205480" y="446421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00D6EB-DE47-496B-A9D1-28773A6F7353}"/>
              </a:ext>
            </a:extLst>
          </p:cNvPr>
          <p:cNvCxnSpPr>
            <a:stCxn id="4" idx="3"/>
            <a:endCxn id="80" idx="7"/>
          </p:cNvCxnSpPr>
          <p:nvPr/>
        </p:nvCxnSpPr>
        <p:spPr>
          <a:xfrm flipH="1">
            <a:off x="2860040" y="3909161"/>
            <a:ext cx="588452" cy="408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FC0E9A-54EB-4915-941B-72DE7D9259A3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3393440" y="3962065"/>
            <a:ext cx="167756" cy="502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C28B891-06C6-4B3C-9FE0-90E968EA0084}"/>
              </a:ext>
            </a:extLst>
          </p:cNvPr>
          <p:cNvCxnSpPr>
            <a:cxnSpLocks/>
          </p:cNvCxnSpPr>
          <p:nvPr/>
        </p:nvCxnSpPr>
        <p:spPr>
          <a:xfrm flipV="1">
            <a:off x="4893075" y="5185780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24AF362-B402-4F7B-A4EE-E16E8BA79CB7}"/>
              </a:ext>
            </a:extLst>
          </p:cNvPr>
          <p:cNvSpPr txBox="1"/>
          <p:nvPr/>
        </p:nvSpPr>
        <p:spPr>
          <a:xfrm>
            <a:off x="3495041" y="35748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EB532AF-29B5-4B67-B920-E08DCE47236C}"/>
              </a:ext>
            </a:extLst>
          </p:cNvPr>
          <p:cNvSpPr txBox="1"/>
          <p:nvPr/>
        </p:nvSpPr>
        <p:spPr>
          <a:xfrm>
            <a:off x="304801" y="3479166"/>
            <a:ext cx="1884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 Centrality</a:t>
            </a:r>
          </a:p>
          <a:p>
            <a:r>
              <a:rPr lang="en-US" dirty="0"/>
              <a:t>A has the highest degree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9B01F83-A2D4-42AC-B8B6-3949754F1420}"/>
              </a:ext>
            </a:extLst>
          </p:cNvPr>
          <p:cNvSpPr txBox="1"/>
          <p:nvPr/>
        </p:nvSpPr>
        <p:spPr>
          <a:xfrm>
            <a:off x="323394" y="5133818"/>
            <a:ext cx="1884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 Centrality</a:t>
            </a:r>
          </a:p>
          <a:p>
            <a:r>
              <a:rPr lang="en-US" dirty="0"/>
              <a:t>B has the largest number of shortest paths passing through it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2B95171-6806-4D4C-A638-632B58FC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8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19"/>
    </mc:Choice>
    <mc:Fallback>
      <p:transition spd="slow" advTm="5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0E6-B1B5-4A0A-9177-327C4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57C3-4596-49C9-A7F0-A546EBA0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in understanding the importance of a node in a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0731F1-FEE9-4A93-BA0B-0E0169712870}"/>
              </a:ext>
            </a:extLst>
          </p:cNvPr>
          <p:cNvSpPr/>
          <p:nvPr/>
        </p:nvSpPr>
        <p:spPr>
          <a:xfrm>
            <a:off x="3393440" y="359886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B4C07-EE11-4589-916C-320497B62637}"/>
              </a:ext>
            </a:extLst>
          </p:cNvPr>
          <p:cNvSpPr/>
          <p:nvPr/>
        </p:nvSpPr>
        <p:spPr>
          <a:xfrm>
            <a:off x="5135880" y="375618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AD7B9-FDDB-437F-BC00-3AF29C30E0BE}"/>
              </a:ext>
            </a:extLst>
          </p:cNvPr>
          <p:cNvSpPr/>
          <p:nvPr/>
        </p:nvSpPr>
        <p:spPr>
          <a:xfrm>
            <a:off x="5166360" y="280193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285A7E-28CB-4309-BABF-160C9A99B15A}"/>
              </a:ext>
            </a:extLst>
          </p:cNvPr>
          <p:cNvSpPr/>
          <p:nvPr/>
        </p:nvSpPr>
        <p:spPr>
          <a:xfrm>
            <a:off x="4378960" y="334708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BBD4A8-BE0D-433D-B996-02BA958DBAF8}"/>
              </a:ext>
            </a:extLst>
          </p:cNvPr>
          <p:cNvSpPr/>
          <p:nvPr/>
        </p:nvSpPr>
        <p:spPr>
          <a:xfrm>
            <a:off x="2336800" y="372189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E23A0F-1379-4AF4-BE41-CC1EF5DC5088}"/>
              </a:ext>
            </a:extLst>
          </p:cNvPr>
          <p:cNvSpPr/>
          <p:nvPr/>
        </p:nvSpPr>
        <p:spPr>
          <a:xfrm>
            <a:off x="2336800" y="2983705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5B6ABF-1ADA-4FBF-AC07-157D8C506A3C}"/>
              </a:ext>
            </a:extLst>
          </p:cNvPr>
          <p:cNvSpPr/>
          <p:nvPr/>
        </p:nvSpPr>
        <p:spPr>
          <a:xfrm>
            <a:off x="301752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19F197-7A3D-4BBF-AB9E-9A0568E7C399}"/>
              </a:ext>
            </a:extLst>
          </p:cNvPr>
          <p:cNvSpPr/>
          <p:nvPr/>
        </p:nvSpPr>
        <p:spPr>
          <a:xfrm>
            <a:off x="400304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74CCF-EB9B-4862-83C9-3744D83C205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02000" y="2983704"/>
            <a:ext cx="279400" cy="615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DFF122-AEEA-420A-A027-2C05015DF0DF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3714308" y="2972040"/>
            <a:ext cx="443672" cy="680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CF518D-54EC-4F2F-8CD4-068BB9C4A98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699828" y="3649122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ADEC4-3166-4F05-B939-6C17DE6B8C4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699828" y="3080193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74498-9967-4D19-9898-D0376781E92E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2712720" y="3780632"/>
            <a:ext cx="680720" cy="1230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1D91A-1F64-442B-9C48-BDC4CF2727E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712720" y="3165476"/>
            <a:ext cx="735772" cy="4866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158EC-A265-4D4B-8D88-B23985944BA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774854" y="3528855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E4555D7-D814-4BDC-826D-62CEF979C3F7}"/>
              </a:ext>
            </a:extLst>
          </p:cNvPr>
          <p:cNvSpPr/>
          <p:nvPr/>
        </p:nvSpPr>
        <p:spPr>
          <a:xfrm>
            <a:off x="4511868" y="516313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229B5E-861C-4D96-AE04-874D9558D265}"/>
              </a:ext>
            </a:extLst>
          </p:cNvPr>
          <p:cNvSpPr/>
          <p:nvPr/>
        </p:nvSpPr>
        <p:spPr>
          <a:xfrm>
            <a:off x="6254308" y="53204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65E892-6DB7-4FFA-8DA9-388C110E6473}"/>
              </a:ext>
            </a:extLst>
          </p:cNvPr>
          <p:cNvSpPr/>
          <p:nvPr/>
        </p:nvSpPr>
        <p:spPr>
          <a:xfrm>
            <a:off x="6284788" y="436620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5C9F1A-5F0E-43B0-B570-4374FEFD9707}"/>
              </a:ext>
            </a:extLst>
          </p:cNvPr>
          <p:cNvSpPr/>
          <p:nvPr/>
        </p:nvSpPr>
        <p:spPr>
          <a:xfrm>
            <a:off x="5497388" y="491135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CC1537-5BA8-4236-8073-678206E4809A}"/>
              </a:ext>
            </a:extLst>
          </p:cNvPr>
          <p:cNvSpPr/>
          <p:nvPr/>
        </p:nvSpPr>
        <p:spPr>
          <a:xfrm>
            <a:off x="3886172" y="6210697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9F2A7-0AFA-496C-B41B-CC5265737710}"/>
              </a:ext>
            </a:extLst>
          </p:cNvPr>
          <p:cNvSpPr/>
          <p:nvPr/>
        </p:nvSpPr>
        <p:spPr>
          <a:xfrm>
            <a:off x="3283364" y="605393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AB0690-A5A8-407E-8737-3E347FD5831D}"/>
              </a:ext>
            </a:extLst>
          </p:cNvPr>
          <p:cNvSpPr/>
          <p:nvPr/>
        </p:nvSpPr>
        <p:spPr>
          <a:xfrm>
            <a:off x="4676526" y="632034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A7A22B-E84A-4D03-92D0-2F7E3EBCEC56}"/>
              </a:ext>
            </a:extLst>
          </p:cNvPr>
          <p:cNvSpPr/>
          <p:nvPr/>
        </p:nvSpPr>
        <p:spPr>
          <a:xfrm>
            <a:off x="5309428" y="62905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BF4DF5-D044-4825-8CB7-B1DD70570008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748088" y="5532008"/>
            <a:ext cx="116398" cy="78833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89965F-B6B3-4DAB-A6E8-63DA9099E7E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818256" y="5213389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A48646-5468-4B1F-9990-260B8724204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5818256" y="4644460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1DA994-CDD7-43EE-A2D8-636DD5DB2651}"/>
              </a:ext>
            </a:extLst>
          </p:cNvPr>
          <p:cNvCxnSpPr>
            <a:cxnSpLocks/>
            <a:stCxn id="34" idx="7"/>
            <a:endCxn id="30" idx="3"/>
          </p:cNvCxnSpPr>
          <p:nvPr/>
        </p:nvCxnSpPr>
        <p:spPr>
          <a:xfrm flipV="1">
            <a:off x="4207040" y="5473428"/>
            <a:ext cx="359880" cy="79050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FFE9D76-88E8-444D-B6F3-24005F41602A}"/>
              </a:ext>
            </a:extLst>
          </p:cNvPr>
          <p:cNvCxnSpPr>
            <a:cxnSpLocks/>
            <a:stCxn id="30" idx="2"/>
            <a:endCxn id="35" idx="7"/>
          </p:cNvCxnSpPr>
          <p:nvPr/>
        </p:nvCxnSpPr>
        <p:spPr>
          <a:xfrm flipH="1">
            <a:off x="3604232" y="5344899"/>
            <a:ext cx="907636" cy="76227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14ABBF-2AD1-4EE1-B033-CB95FB743206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4893282" y="5093122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0792F-9E6D-44A2-AE76-2A4CE1D312B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4871278" y="5445422"/>
            <a:ext cx="626110" cy="84512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D78398-C1FD-497A-8D4C-A25C1C810DFF}"/>
              </a:ext>
            </a:extLst>
          </p:cNvPr>
          <p:cNvCxnSpPr>
            <a:cxnSpLocks/>
            <a:stCxn id="72" idx="1"/>
            <a:endCxn id="4" idx="5"/>
          </p:cNvCxnSpPr>
          <p:nvPr/>
        </p:nvCxnSpPr>
        <p:spPr>
          <a:xfrm flipH="1" flipV="1">
            <a:off x="3714308" y="3909161"/>
            <a:ext cx="1409272" cy="464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5FF2640-72B4-4F2A-976B-8A14A9CAA43A}"/>
              </a:ext>
            </a:extLst>
          </p:cNvPr>
          <p:cNvSpPr/>
          <p:nvPr/>
        </p:nvSpPr>
        <p:spPr>
          <a:xfrm>
            <a:off x="9893244" y="335216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ADCA4A5-686D-43A1-BBA2-92262A90CA26}"/>
              </a:ext>
            </a:extLst>
          </p:cNvPr>
          <p:cNvSpPr/>
          <p:nvPr/>
        </p:nvSpPr>
        <p:spPr>
          <a:xfrm>
            <a:off x="9923724" y="239792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72D2B87-C122-4A1B-8AEA-A242FF610671}"/>
              </a:ext>
            </a:extLst>
          </p:cNvPr>
          <p:cNvSpPr/>
          <p:nvPr/>
        </p:nvSpPr>
        <p:spPr>
          <a:xfrm>
            <a:off x="9136324" y="294307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A0D5B5-F717-4F3E-A0A9-E73B761787D1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9457192" y="3245107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1B6FC5-086F-4604-B236-771D441567B2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9457192" y="2676178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BF86C3-2EF5-4957-8E01-59C71F0B952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10081204" y="2778325"/>
            <a:ext cx="78534" cy="57384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94AE97AF-E887-4E4E-BCCF-597CBE90EA98}"/>
              </a:ext>
            </a:extLst>
          </p:cNvPr>
          <p:cNvSpPr/>
          <p:nvPr/>
        </p:nvSpPr>
        <p:spPr>
          <a:xfrm>
            <a:off x="8184596" y="352472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FB1C92-8999-4444-8A18-F12A9F0F2E9A}"/>
              </a:ext>
            </a:extLst>
          </p:cNvPr>
          <p:cNvSpPr/>
          <p:nvPr/>
        </p:nvSpPr>
        <p:spPr>
          <a:xfrm>
            <a:off x="8215076" y="257047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5FB797C-BADB-404C-B8E6-D79E9E05E038}"/>
              </a:ext>
            </a:extLst>
          </p:cNvPr>
          <p:cNvSpPr/>
          <p:nvPr/>
        </p:nvSpPr>
        <p:spPr>
          <a:xfrm>
            <a:off x="7427676" y="311562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B14A61-2A4F-414E-B400-CCF811F0F5B1}"/>
              </a:ext>
            </a:extLst>
          </p:cNvPr>
          <p:cNvCxnSpPr>
            <a:cxnSpLocks/>
            <a:stCxn id="61" idx="0"/>
            <a:endCxn id="62" idx="4"/>
          </p:cNvCxnSpPr>
          <p:nvPr/>
        </p:nvCxnSpPr>
        <p:spPr>
          <a:xfrm flipV="1">
            <a:off x="8372556" y="2934016"/>
            <a:ext cx="30480" cy="59070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7452A3-4F4A-4B83-8527-EBFAF2F0239E}"/>
              </a:ext>
            </a:extLst>
          </p:cNvPr>
          <p:cNvCxnSpPr>
            <a:cxnSpLocks/>
            <a:endCxn id="63" idx="7"/>
          </p:cNvCxnSpPr>
          <p:nvPr/>
        </p:nvCxnSpPr>
        <p:spPr>
          <a:xfrm flipH="1">
            <a:off x="7748544" y="2848736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40A3ADB-DD50-4CC1-94A4-C053704FA27F}"/>
              </a:ext>
            </a:extLst>
          </p:cNvPr>
          <p:cNvCxnSpPr>
            <a:stCxn id="62" idx="6"/>
            <a:endCxn id="57" idx="1"/>
          </p:cNvCxnSpPr>
          <p:nvPr/>
        </p:nvCxnSpPr>
        <p:spPr>
          <a:xfrm>
            <a:off x="8590996" y="2752248"/>
            <a:ext cx="600380" cy="244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148E81D-E9D0-4309-8951-DCD245F3BE07}"/>
              </a:ext>
            </a:extLst>
          </p:cNvPr>
          <p:cNvSpPr/>
          <p:nvPr/>
        </p:nvSpPr>
        <p:spPr>
          <a:xfrm>
            <a:off x="5068528" y="432049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213C90-9D16-463B-99EC-06E6CC0A15E8}"/>
              </a:ext>
            </a:extLst>
          </p:cNvPr>
          <p:cNvCxnSpPr>
            <a:stCxn id="30" idx="0"/>
            <a:endCxn id="72" idx="3"/>
          </p:cNvCxnSpPr>
          <p:nvPr/>
        </p:nvCxnSpPr>
        <p:spPr>
          <a:xfrm flipV="1">
            <a:off x="4699828" y="4630788"/>
            <a:ext cx="423752" cy="532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0A9C0E-7F3F-4AB5-AB71-939B6DEDED30}"/>
              </a:ext>
            </a:extLst>
          </p:cNvPr>
          <p:cNvCxnSpPr>
            <a:cxnSpLocks/>
            <a:stCxn id="72" idx="7"/>
            <a:endCxn id="63" idx="2"/>
          </p:cNvCxnSpPr>
          <p:nvPr/>
        </p:nvCxnSpPr>
        <p:spPr>
          <a:xfrm flipV="1">
            <a:off x="5389396" y="3297398"/>
            <a:ext cx="2038280" cy="10763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AA89C1A-87E2-4C4E-A20F-254D587670BB}"/>
              </a:ext>
            </a:extLst>
          </p:cNvPr>
          <p:cNvSpPr/>
          <p:nvPr/>
        </p:nvSpPr>
        <p:spPr>
          <a:xfrm>
            <a:off x="2539172" y="426487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D94A1D-391E-4DA7-8DB2-D85AD3741E5E}"/>
              </a:ext>
            </a:extLst>
          </p:cNvPr>
          <p:cNvSpPr/>
          <p:nvPr/>
        </p:nvSpPr>
        <p:spPr>
          <a:xfrm>
            <a:off x="3205480" y="446421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00D6EB-DE47-496B-A9D1-28773A6F7353}"/>
              </a:ext>
            </a:extLst>
          </p:cNvPr>
          <p:cNvCxnSpPr>
            <a:stCxn id="4" idx="3"/>
            <a:endCxn id="80" idx="7"/>
          </p:cNvCxnSpPr>
          <p:nvPr/>
        </p:nvCxnSpPr>
        <p:spPr>
          <a:xfrm flipH="1">
            <a:off x="2860040" y="3909161"/>
            <a:ext cx="588452" cy="408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FC0E9A-54EB-4915-941B-72DE7D9259A3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3393440" y="3962065"/>
            <a:ext cx="167756" cy="502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C28B891-06C6-4B3C-9FE0-90E968EA0084}"/>
              </a:ext>
            </a:extLst>
          </p:cNvPr>
          <p:cNvCxnSpPr>
            <a:cxnSpLocks/>
          </p:cNvCxnSpPr>
          <p:nvPr/>
        </p:nvCxnSpPr>
        <p:spPr>
          <a:xfrm flipV="1">
            <a:off x="4893075" y="5185780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24AF362-B402-4F7B-A4EE-E16E8BA79CB7}"/>
              </a:ext>
            </a:extLst>
          </p:cNvPr>
          <p:cNvSpPr txBox="1"/>
          <p:nvPr/>
        </p:nvSpPr>
        <p:spPr>
          <a:xfrm>
            <a:off x="3495041" y="35748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EB532AF-29B5-4B67-B920-E08DCE47236C}"/>
              </a:ext>
            </a:extLst>
          </p:cNvPr>
          <p:cNvSpPr txBox="1"/>
          <p:nvPr/>
        </p:nvSpPr>
        <p:spPr>
          <a:xfrm>
            <a:off x="304801" y="3479166"/>
            <a:ext cx="1884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 Centrality</a:t>
            </a:r>
          </a:p>
          <a:p>
            <a:r>
              <a:rPr lang="en-US" dirty="0"/>
              <a:t>A has the highest degree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9B01F83-A2D4-42AC-B8B6-3949754F1420}"/>
              </a:ext>
            </a:extLst>
          </p:cNvPr>
          <p:cNvSpPr txBox="1"/>
          <p:nvPr/>
        </p:nvSpPr>
        <p:spPr>
          <a:xfrm>
            <a:off x="323394" y="5133818"/>
            <a:ext cx="1884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 Centrality</a:t>
            </a:r>
          </a:p>
          <a:p>
            <a:r>
              <a:rPr lang="en-US" dirty="0"/>
              <a:t>B has the largest number of shortest paths passing through it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8CB6E1-7640-4000-839B-7CA107EBB390}"/>
              </a:ext>
            </a:extLst>
          </p:cNvPr>
          <p:cNvSpPr txBox="1"/>
          <p:nvPr/>
        </p:nvSpPr>
        <p:spPr>
          <a:xfrm>
            <a:off x="8659632" y="3780631"/>
            <a:ext cx="1884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Closeness Centrality</a:t>
            </a:r>
          </a:p>
          <a:p>
            <a:r>
              <a:rPr lang="en-US" dirty="0"/>
              <a:t>C is closest to all the nodes in this 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16CA09-8E24-4E3A-90D5-492BC3EEE2B1}"/>
              </a:ext>
            </a:extLst>
          </p:cNvPr>
          <p:cNvSpPr/>
          <p:nvPr/>
        </p:nvSpPr>
        <p:spPr>
          <a:xfrm>
            <a:off x="8259267" y="2567582"/>
            <a:ext cx="308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9259CB0-F5FC-4F8E-A17E-15855753B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4"/>
    </mc:Choice>
    <mc:Fallback>
      <p:transition spd="slow" advTm="4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591A-AD32-41F7-A326-93539CD3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7131B-C856-4952-A698-61E8E6EE4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 Retrieval</a:t>
            </a:r>
          </a:p>
          <a:p>
            <a:pPr lvl="1"/>
            <a:r>
              <a:rPr lang="en-US" dirty="0"/>
              <a:t>Query languages</a:t>
            </a:r>
          </a:p>
          <a:p>
            <a:pPr lvl="2"/>
            <a:r>
              <a:rPr lang="en-US" dirty="0"/>
              <a:t>SPARQL and Cypher</a:t>
            </a:r>
          </a:p>
          <a:p>
            <a:r>
              <a:rPr lang="en-US" dirty="0"/>
              <a:t>Knowledge Graph Inference</a:t>
            </a:r>
          </a:p>
          <a:p>
            <a:pPr lvl="1"/>
            <a:r>
              <a:rPr lang="en-US" dirty="0"/>
              <a:t>Drawing conclusions that are not explicit in the knowledge graph</a:t>
            </a:r>
          </a:p>
          <a:p>
            <a:pPr lvl="2"/>
            <a:r>
              <a:rPr lang="en-US" dirty="0"/>
              <a:t>E.g., shortest path, concluding new connections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E92A0D-DE6B-4BA6-B977-7CB528D5B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1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30"/>
    </mc:Choice>
    <mc:Fallback>
      <p:transition spd="slow" advTm="8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0E6-B1B5-4A0A-9177-327C4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57C3-4596-49C9-A7F0-A546EBA0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in understanding the importance of a node in a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0731F1-FEE9-4A93-BA0B-0E0169712870}"/>
              </a:ext>
            </a:extLst>
          </p:cNvPr>
          <p:cNvSpPr/>
          <p:nvPr/>
        </p:nvSpPr>
        <p:spPr>
          <a:xfrm>
            <a:off x="3413788" y="359852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B4C07-EE11-4589-916C-320497B62637}"/>
              </a:ext>
            </a:extLst>
          </p:cNvPr>
          <p:cNvSpPr/>
          <p:nvPr/>
        </p:nvSpPr>
        <p:spPr>
          <a:xfrm>
            <a:off x="5135880" y="375618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AD7B9-FDDB-437F-BC00-3AF29C30E0BE}"/>
              </a:ext>
            </a:extLst>
          </p:cNvPr>
          <p:cNvSpPr/>
          <p:nvPr/>
        </p:nvSpPr>
        <p:spPr>
          <a:xfrm>
            <a:off x="5166360" y="280193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285A7E-28CB-4309-BABF-160C9A99B15A}"/>
              </a:ext>
            </a:extLst>
          </p:cNvPr>
          <p:cNvSpPr/>
          <p:nvPr/>
        </p:nvSpPr>
        <p:spPr>
          <a:xfrm>
            <a:off x="4378960" y="334708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BBD4A8-BE0D-433D-B996-02BA958DBAF8}"/>
              </a:ext>
            </a:extLst>
          </p:cNvPr>
          <p:cNvSpPr/>
          <p:nvPr/>
        </p:nvSpPr>
        <p:spPr>
          <a:xfrm>
            <a:off x="2336800" y="372189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E23A0F-1379-4AF4-BE41-CC1EF5DC5088}"/>
              </a:ext>
            </a:extLst>
          </p:cNvPr>
          <p:cNvSpPr/>
          <p:nvPr/>
        </p:nvSpPr>
        <p:spPr>
          <a:xfrm>
            <a:off x="2336800" y="2983705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5B6ABF-1ADA-4FBF-AC07-157D8C506A3C}"/>
              </a:ext>
            </a:extLst>
          </p:cNvPr>
          <p:cNvSpPr/>
          <p:nvPr/>
        </p:nvSpPr>
        <p:spPr>
          <a:xfrm>
            <a:off x="301752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19F197-7A3D-4BBF-AB9E-9A0568E7C399}"/>
              </a:ext>
            </a:extLst>
          </p:cNvPr>
          <p:cNvSpPr/>
          <p:nvPr/>
        </p:nvSpPr>
        <p:spPr>
          <a:xfrm>
            <a:off x="4003040" y="262016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74CCF-EB9B-4862-83C9-3744D83C205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22348" y="2983369"/>
            <a:ext cx="279400" cy="615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DFF122-AEEA-420A-A027-2C05015DF0DF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3734656" y="2971705"/>
            <a:ext cx="443672" cy="680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CF518D-54EC-4F2F-8CD4-068BB9C4A98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699828" y="3649122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ADEC4-3166-4F05-B939-6C17DE6B8C4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699828" y="3080193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74498-9967-4D19-9898-D0376781E92E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2712720" y="3780297"/>
            <a:ext cx="701068" cy="1233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1D91A-1F64-442B-9C48-BDC4CF2727E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733068" y="3165141"/>
            <a:ext cx="735772" cy="4866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158EC-A265-4D4B-8D88-B23985944BA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774854" y="3528855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E4555D7-D814-4BDC-826D-62CEF979C3F7}"/>
              </a:ext>
            </a:extLst>
          </p:cNvPr>
          <p:cNvSpPr/>
          <p:nvPr/>
        </p:nvSpPr>
        <p:spPr>
          <a:xfrm>
            <a:off x="4511868" y="516313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229B5E-861C-4D96-AE04-874D9558D265}"/>
              </a:ext>
            </a:extLst>
          </p:cNvPr>
          <p:cNvSpPr/>
          <p:nvPr/>
        </p:nvSpPr>
        <p:spPr>
          <a:xfrm>
            <a:off x="6254308" y="53204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65E892-6DB7-4FFA-8DA9-388C110E6473}"/>
              </a:ext>
            </a:extLst>
          </p:cNvPr>
          <p:cNvSpPr/>
          <p:nvPr/>
        </p:nvSpPr>
        <p:spPr>
          <a:xfrm>
            <a:off x="6284788" y="436620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5C9F1A-5F0E-43B0-B570-4374FEFD9707}"/>
              </a:ext>
            </a:extLst>
          </p:cNvPr>
          <p:cNvSpPr/>
          <p:nvPr/>
        </p:nvSpPr>
        <p:spPr>
          <a:xfrm>
            <a:off x="5497388" y="491135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CC1537-5BA8-4236-8073-678206E4809A}"/>
              </a:ext>
            </a:extLst>
          </p:cNvPr>
          <p:cNvSpPr/>
          <p:nvPr/>
        </p:nvSpPr>
        <p:spPr>
          <a:xfrm>
            <a:off x="3886172" y="6210697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9F2A7-0AFA-496C-B41B-CC5265737710}"/>
              </a:ext>
            </a:extLst>
          </p:cNvPr>
          <p:cNvSpPr/>
          <p:nvPr/>
        </p:nvSpPr>
        <p:spPr>
          <a:xfrm>
            <a:off x="3283364" y="605393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AB0690-A5A8-407E-8737-3E347FD5831D}"/>
              </a:ext>
            </a:extLst>
          </p:cNvPr>
          <p:cNvSpPr/>
          <p:nvPr/>
        </p:nvSpPr>
        <p:spPr>
          <a:xfrm>
            <a:off x="4676526" y="6320342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A7A22B-E84A-4D03-92D0-2F7E3EBCEC56}"/>
              </a:ext>
            </a:extLst>
          </p:cNvPr>
          <p:cNvSpPr/>
          <p:nvPr/>
        </p:nvSpPr>
        <p:spPr>
          <a:xfrm>
            <a:off x="5309428" y="6290548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BF4DF5-D044-4825-8CB7-B1DD70570008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748088" y="5532008"/>
            <a:ext cx="116398" cy="78833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89965F-B6B3-4DAB-A6E8-63DA9099E7E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818256" y="5213389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A48646-5468-4B1F-9990-260B8724204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5818256" y="4644460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1DA994-CDD7-43EE-A2D8-636DD5DB2651}"/>
              </a:ext>
            </a:extLst>
          </p:cNvPr>
          <p:cNvCxnSpPr>
            <a:cxnSpLocks/>
            <a:stCxn id="34" idx="7"/>
            <a:endCxn id="30" idx="3"/>
          </p:cNvCxnSpPr>
          <p:nvPr/>
        </p:nvCxnSpPr>
        <p:spPr>
          <a:xfrm flipV="1">
            <a:off x="4207040" y="5473428"/>
            <a:ext cx="359880" cy="79050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FFE9D76-88E8-444D-B6F3-24005F41602A}"/>
              </a:ext>
            </a:extLst>
          </p:cNvPr>
          <p:cNvCxnSpPr>
            <a:cxnSpLocks/>
            <a:stCxn id="30" idx="2"/>
            <a:endCxn id="35" idx="7"/>
          </p:cNvCxnSpPr>
          <p:nvPr/>
        </p:nvCxnSpPr>
        <p:spPr>
          <a:xfrm flipH="1">
            <a:off x="3604232" y="5344899"/>
            <a:ext cx="907636" cy="76227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14ABBF-2AD1-4EE1-B033-CB95FB743206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4893282" y="5093122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0792F-9E6D-44A2-AE76-2A4CE1D312B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4871278" y="5445422"/>
            <a:ext cx="626110" cy="84512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D78398-C1FD-497A-8D4C-A25C1C810DFF}"/>
              </a:ext>
            </a:extLst>
          </p:cNvPr>
          <p:cNvCxnSpPr>
            <a:cxnSpLocks/>
            <a:stCxn id="72" idx="1"/>
            <a:endCxn id="4" idx="5"/>
          </p:cNvCxnSpPr>
          <p:nvPr/>
        </p:nvCxnSpPr>
        <p:spPr>
          <a:xfrm flipH="1" flipV="1">
            <a:off x="3734656" y="3908826"/>
            <a:ext cx="1388924" cy="4649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5FF2640-72B4-4F2A-976B-8A14A9CAA43A}"/>
              </a:ext>
            </a:extLst>
          </p:cNvPr>
          <p:cNvSpPr/>
          <p:nvPr/>
        </p:nvSpPr>
        <p:spPr>
          <a:xfrm>
            <a:off x="9893244" y="3352166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ADCA4A5-686D-43A1-BBA2-92262A90CA26}"/>
              </a:ext>
            </a:extLst>
          </p:cNvPr>
          <p:cNvSpPr/>
          <p:nvPr/>
        </p:nvSpPr>
        <p:spPr>
          <a:xfrm>
            <a:off x="9923724" y="239792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72D2B87-C122-4A1B-8AEA-A242FF610671}"/>
              </a:ext>
            </a:extLst>
          </p:cNvPr>
          <p:cNvSpPr/>
          <p:nvPr/>
        </p:nvSpPr>
        <p:spPr>
          <a:xfrm>
            <a:off x="9136324" y="294307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A0D5B5-F717-4F3E-A0A9-E73B761787D1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9457192" y="3245107"/>
            <a:ext cx="491104" cy="16029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1B6FC5-086F-4604-B236-771D441567B2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9457192" y="2676178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BF86C3-2EF5-4957-8E01-59C71F0B952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10081204" y="2778325"/>
            <a:ext cx="78534" cy="57384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94AE97AF-E887-4E4E-BCCF-597CBE90EA98}"/>
              </a:ext>
            </a:extLst>
          </p:cNvPr>
          <p:cNvSpPr/>
          <p:nvPr/>
        </p:nvSpPr>
        <p:spPr>
          <a:xfrm>
            <a:off x="8184596" y="3524724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FB1C92-8999-4444-8A18-F12A9F0F2E9A}"/>
              </a:ext>
            </a:extLst>
          </p:cNvPr>
          <p:cNvSpPr/>
          <p:nvPr/>
        </p:nvSpPr>
        <p:spPr>
          <a:xfrm>
            <a:off x="8215076" y="257047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5FB797C-BADB-404C-B8E6-D79E9E05E038}"/>
              </a:ext>
            </a:extLst>
          </p:cNvPr>
          <p:cNvSpPr/>
          <p:nvPr/>
        </p:nvSpPr>
        <p:spPr>
          <a:xfrm>
            <a:off x="7427676" y="3115629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B14A61-2A4F-414E-B400-CCF811F0F5B1}"/>
              </a:ext>
            </a:extLst>
          </p:cNvPr>
          <p:cNvCxnSpPr>
            <a:cxnSpLocks/>
            <a:stCxn id="61" idx="0"/>
            <a:endCxn id="62" idx="4"/>
          </p:cNvCxnSpPr>
          <p:nvPr/>
        </p:nvCxnSpPr>
        <p:spPr>
          <a:xfrm flipV="1">
            <a:off x="8372556" y="2934016"/>
            <a:ext cx="30480" cy="59070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7452A3-4F4A-4B83-8527-EBFAF2F0239E}"/>
              </a:ext>
            </a:extLst>
          </p:cNvPr>
          <p:cNvCxnSpPr>
            <a:cxnSpLocks/>
            <a:endCxn id="63" idx="7"/>
          </p:cNvCxnSpPr>
          <p:nvPr/>
        </p:nvCxnSpPr>
        <p:spPr>
          <a:xfrm flipH="1">
            <a:off x="7748544" y="2848736"/>
            <a:ext cx="521584" cy="3201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40A3ADB-DD50-4CC1-94A4-C053704FA27F}"/>
              </a:ext>
            </a:extLst>
          </p:cNvPr>
          <p:cNvCxnSpPr>
            <a:stCxn id="62" idx="6"/>
            <a:endCxn id="57" idx="1"/>
          </p:cNvCxnSpPr>
          <p:nvPr/>
        </p:nvCxnSpPr>
        <p:spPr>
          <a:xfrm>
            <a:off x="8590996" y="2752248"/>
            <a:ext cx="600380" cy="244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148E81D-E9D0-4309-8951-DCD245F3BE07}"/>
              </a:ext>
            </a:extLst>
          </p:cNvPr>
          <p:cNvSpPr/>
          <p:nvPr/>
        </p:nvSpPr>
        <p:spPr>
          <a:xfrm>
            <a:off x="5068528" y="4320490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213C90-9D16-463B-99EC-06E6CC0A15E8}"/>
              </a:ext>
            </a:extLst>
          </p:cNvPr>
          <p:cNvCxnSpPr>
            <a:stCxn id="30" idx="0"/>
            <a:endCxn id="72" idx="3"/>
          </p:cNvCxnSpPr>
          <p:nvPr/>
        </p:nvCxnSpPr>
        <p:spPr>
          <a:xfrm flipV="1">
            <a:off x="4699828" y="4630788"/>
            <a:ext cx="423752" cy="532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0A9C0E-7F3F-4AB5-AB71-939B6DEDED30}"/>
              </a:ext>
            </a:extLst>
          </p:cNvPr>
          <p:cNvCxnSpPr>
            <a:cxnSpLocks/>
            <a:stCxn id="72" idx="7"/>
            <a:endCxn id="63" idx="2"/>
          </p:cNvCxnSpPr>
          <p:nvPr/>
        </p:nvCxnSpPr>
        <p:spPr>
          <a:xfrm flipV="1">
            <a:off x="5389396" y="3297398"/>
            <a:ext cx="2038280" cy="10763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AA89C1A-87E2-4C4E-A20F-254D587670BB}"/>
              </a:ext>
            </a:extLst>
          </p:cNvPr>
          <p:cNvSpPr/>
          <p:nvPr/>
        </p:nvSpPr>
        <p:spPr>
          <a:xfrm>
            <a:off x="2539172" y="4264873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D94A1D-391E-4DA7-8DB2-D85AD3741E5E}"/>
              </a:ext>
            </a:extLst>
          </p:cNvPr>
          <p:cNvSpPr/>
          <p:nvPr/>
        </p:nvSpPr>
        <p:spPr>
          <a:xfrm>
            <a:off x="3205480" y="4464211"/>
            <a:ext cx="375920" cy="3635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00D6EB-DE47-496B-A9D1-28773A6F7353}"/>
              </a:ext>
            </a:extLst>
          </p:cNvPr>
          <p:cNvCxnSpPr>
            <a:stCxn id="4" idx="3"/>
            <a:endCxn id="80" idx="7"/>
          </p:cNvCxnSpPr>
          <p:nvPr/>
        </p:nvCxnSpPr>
        <p:spPr>
          <a:xfrm flipH="1">
            <a:off x="2860040" y="3908826"/>
            <a:ext cx="608800" cy="4092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FC0E9A-54EB-4915-941B-72DE7D9259A3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3393440" y="3962065"/>
            <a:ext cx="167756" cy="502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C28B891-06C6-4B3C-9FE0-90E968EA0084}"/>
              </a:ext>
            </a:extLst>
          </p:cNvPr>
          <p:cNvCxnSpPr>
            <a:cxnSpLocks/>
          </p:cNvCxnSpPr>
          <p:nvPr/>
        </p:nvCxnSpPr>
        <p:spPr>
          <a:xfrm flipV="1">
            <a:off x="4893075" y="5185780"/>
            <a:ext cx="604106" cy="224574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24AF362-B402-4F7B-A4EE-E16E8BA79CB7}"/>
              </a:ext>
            </a:extLst>
          </p:cNvPr>
          <p:cNvSpPr txBox="1"/>
          <p:nvPr/>
        </p:nvSpPr>
        <p:spPr>
          <a:xfrm>
            <a:off x="3495041" y="35748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EB532AF-29B5-4B67-B920-E08DCE47236C}"/>
              </a:ext>
            </a:extLst>
          </p:cNvPr>
          <p:cNvSpPr txBox="1"/>
          <p:nvPr/>
        </p:nvSpPr>
        <p:spPr>
          <a:xfrm>
            <a:off x="304801" y="3479166"/>
            <a:ext cx="1884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 Centrality</a:t>
            </a:r>
          </a:p>
          <a:p>
            <a:r>
              <a:rPr lang="en-US" dirty="0"/>
              <a:t>A has the highest degree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9B01F83-A2D4-42AC-B8B6-3949754F1420}"/>
              </a:ext>
            </a:extLst>
          </p:cNvPr>
          <p:cNvSpPr txBox="1"/>
          <p:nvPr/>
        </p:nvSpPr>
        <p:spPr>
          <a:xfrm>
            <a:off x="323394" y="5133818"/>
            <a:ext cx="1884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 Centrality</a:t>
            </a:r>
          </a:p>
          <a:p>
            <a:r>
              <a:rPr lang="en-US" dirty="0"/>
              <a:t>B has the largest number of shortest paths passing through it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8CB6E1-7640-4000-839B-7CA107EBB390}"/>
              </a:ext>
            </a:extLst>
          </p:cNvPr>
          <p:cNvSpPr txBox="1"/>
          <p:nvPr/>
        </p:nvSpPr>
        <p:spPr>
          <a:xfrm>
            <a:off x="8659632" y="3780631"/>
            <a:ext cx="1884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Closeness Centrality</a:t>
            </a:r>
          </a:p>
          <a:p>
            <a:r>
              <a:rPr lang="en-US" dirty="0"/>
              <a:t>C is closest to all the nodes in this network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D4EA0-2BFA-4A89-9728-E7F8716BCB73}"/>
              </a:ext>
            </a:extLst>
          </p:cNvPr>
          <p:cNvSpPr txBox="1"/>
          <p:nvPr/>
        </p:nvSpPr>
        <p:spPr>
          <a:xfrm>
            <a:off x="6647496" y="5385217"/>
            <a:ext cx="2038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Rank</a:t>
            </a:r>
          </a:p>
          <a:p>
            <a:r>
              <a:rPr lang="en-US" dirty="0"/>
              <a:t>D has the highest  number of weighted edges coming into 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3473C6-E435-4D89-B352-4E7907891809}"/>
              </a:ext>
            </a:extLst>
          </p:cNvPr>
          <p:cNvSpPr/>
          <p:nvPr/>
        </p:nvSpPr>
        <p:spPr>
          <a:xfrm>
            <a:off x="8259266" y="2578271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6918076-A6C9-42DB-A3C5-E753B43DF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1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7"/>
    </mc:Choice>
    <mc:Fallback>
      <p:transition spd="slow" advTm="4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88C0-BF94-4BF6-8808-5A4E81D1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Rank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B76ECF-636B-4392-AF13-AD53846A36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Measure the transitive influence of nodes</a:t>
                </a:r>
              </a:p>
              <a:p>
                <a:pPr lvl="1"/>
                <a:r>
                  <a:rPr lang="en-US" dirty="0"/>
                  <a:t>A node connected to a few influential nodes could be more important than a node connected to lots of unimportant nodes</a:t>
                </a:r>
              </a:p>
              <a:p>
                <a:pPr lvl="1"/>
                <a:endParaRPr lang="en-US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+ …+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𝑇𝑛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𝑇𝑛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B76ECF-636B-4392-AF13-AD53846A36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2A2783-F348-4FB7-914F-69C2F1773308}"/>
              </a:ext>
            </a:extLst>
          </p:cNvPr>
          <p:cNvSpPr txBox="1"/>
          <p:nvPr/>
        </p:nvSpPr>
        <p:spPr>
          <a:xfrm>
            <a:off x="2133600" y="5131435"/>
            <a:ext cx="711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 – damping factor is usually set to 0.85</a:t>
            </a:r>
          </a:p>
          <a:p>
            <a:r>
              <a:rPr lang="en-US" dirty="0"/>
              <a:t>Set the values of PR for all nodes to same value, and iteratively improve it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E4D02F6-3281-4643-9647-B9109963F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3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7"/>
    </mc:Choice>
    <mc:Fallback>
      <p:transition spd="slow" advTm="10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6050-DDE3-4741-9235-7221B63C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Inference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E568-1AA2-4A72-89E9-6919591AF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  <a:p>
            <a:r>
              <a:rPr lang="en-US" dirty="0"/>
              <a:t>Centrality Detection</a:t>
            </a:r>
          </a:p>
          <a:p>
            <a:r>
              <a:rPr lang="en-US" dirty="0">
                <a:solidFill>
                  <a:srgbClr val="FF0000"/>
                </a:solidFill>
              </a:rPr>
              <a:t>Community Detection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6E6A4E-A1C7-47DE-B1B5-EAFC21602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8"/>
    </mc:Choice>
    <mc:Fallback>
      <p:transition spd="slow" advTm="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44FBE-CD06-453A-B305-C1A62ECE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0FC76-48F1-4F44-95C7-C33E5FF40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nodes in the graph that are closely connected to each other</a:t>
            </a:r>
          </a:p>
          <a:p>
            <a:pPr lvl="1"/>
            <a:r>
              <a:rPr lang="en-US" dirty="0"/>
              <a:t>More relationships between nodes within the community</a:t>
            </a:r>
          </a:p>
          <a:p>
            <a:r>
              <a:rPr lang="en-US" dirty="0"/>
              <a:t>Could be the first step in understanding a graph</a:t>
            </a:r>
          </a:p>
          <a:p>
            <a:pPr lvl="1"/>
            <a:r>
              <a:rPr lang="en-US" dirty="0"/>
              <a:t>More in-depth analysis of nodes within the community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41EDBE-9244-4582-A841-E9674B141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6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0"/>
    </mc:Choice>
    <mc:Fallback>
      <p:transition spd="slow" advTm="3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4FFE-5AC0-4783-91CF-AB500834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4D55-9555-41EF-ADF0-F5D64CFC4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families of algorithms</a:t>
            </a:r>
          </a:p>
          <a:p>
            <a:pPr lvl="1"/>
            <a:r>
              <a:rPr lang="en-US" dirty="0"/>
              <a:t>Standard graph algorithms</a:t>
            </a:r>
          </a:p>
          <a:p>
            <a:pPr lvl="1"/>
            <a:r>
              <a:rPr lang="en-US" dirty="0"/>
              <a:t>Bottom up algorithms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DD92E8-41F3-4F8F-A92C-6593D85B5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31"/>
    </mc:Choice>
    <mc:Fallback>
      <p:transition spd="slow" advTm="2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9C4F-3FA2-4B6F-8C90-1B2FCEFD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1432-A850-48E3-8948-DF6AEA6D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Graph Algorithms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E05CB5-881B-43A4-AD0D-8EA3F5CDAF31}"/>
              </a:ext>
            </a:extLst>
          </p:cNvPr>
          <p:cNvSpPr/>
          <p:nvPr/>
        </p:nvSpPr>
        <p:spPr>
          <a:xfrm>
            <a:off x="3820160" y="277082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ECDEED-9E6C-4E51-840F-32E6E918E296}"/>
              </a:ext>
            </a:extLst>
          </p:cNvPr>
          <p:cNvSpPr/>
          <p:nvPr/>
        </p:nvSpPr>
        <p:spPr>
          <a:xfrm>
            <a:off x="38201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9C9C8-1066-443D-B761-435735C2FFD0}"/>
              </a:ext>
            </a:extLst>
          </p:cNvPr>
          <p:cNvSpPr/>
          <p:nvPr/>
        </p:nvSpPr>
        <p:spPr>
          <a:xfrm>
            <a:off x="49377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C567D-4087-4C1A-8677-3C3C81C766FB}"/>
              </a:ext>
            </a:extLst>
          </p:cNvPr>
          <p:cNvSpPr/>
          <p:nvPr/>
        </p:nvSpPr>
        <p:spPr>
          <a:xfrm>
            <a:off x="4937760" y="5380197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0AF9C-9BF6-4DF6-95A3-04B6E937CC0A}"/>
              </a:ext>
            </a:extLst>
          </p:cNvPr>
          <p:cNvSpPr/>
          <p:nvPr/>
        </p:nvSpPr>
        <p:spPr>
          <a:xfrm>
            <a:off x="3820160" y="538019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2AB9-22F5-42E6-8A30-170ADD1775F9}"/>
              </a:ext>
            </a:extLst>
          </p:cNvPr>
          <p:cNvSpPr/>
          <p:nvPr/>
        </p:nvSpPr>
        <p:spPr>
          <a:xfrm>
            <a:off x="6200694" y="355756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110318-7891-4B36-9762-BD9723AE93EB}"/>
              </a:ext>
            </a:extLst>
          </p:cNvPr>
          <p:cNvSpPr/>
          <p:nvPr/>
        </p:nvSpPr>
        <p:spPr>
          <a:xfrm>
            <a:off x="5319314" y="2748420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27824E-9FFA-4FE5-B945-A22FFE21AD7B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901994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657B5-892E-4EB5-9AA4-94C438C3A05E}"/>
              </a:ext>
            </a:extLst>
          </p:cNvPr>
          <p:cNvCxnSpPr>
            <a:cxnSpLocks/>
            <a:stCxn id="7" idx="7"/>
            <a:endCxn id="5" idx="5"/>
          </p:cNvCxnSpPr>
          <p:nvPr/>
        </p:nvCxnSpPr>
        <p:spPr>
          <a:xfrm flipV="1">
            <a:off x="4297126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2D4F4A-26AD-4453-A5AB-27A30DA22C6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099006" y="4731426"/>
            <a:ext cx="554" cy="6487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B2423C-6ACA-49C7-BB95-5D107D77F5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217160" y="4704081"/>
            <a:ext cx="0" cy="676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FE7728-1E5B-44E3-AFED-5F0F946D990C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4297126" y="4610876"/>
            <a:ext cx="731520" cy="854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478F31-4D22-4D1F-BDE0-6A9F3C5A90B1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4378960" y="4413092"/>
            <a:ext cx="558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56324A-5699-4365-80BF-E568429B924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378960" y="5671186"/>
            <a:ext cx="558800" cy="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D64439-4DD7-4CDD-8CD7-D2B6016833AB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5796280" y="3245168"/>
            <a:ext cx="486248" cy="3976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A4B584B-59CE-4D05-A4C3-5F94842AC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5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3"/>
    </mc:Choice>
    <mc:Fallback>
      <p:transition spd="slow" advTm="1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CE7DC74-0519-42A7-B2DA-B978A17C907F}"/>
              </a:ext>
            </a:extLst>
          </p:cNvPr>
          <p:cNvSpPr/>
          <p:nvPr/>
        </p:nvSpPr>
        <p:spPr>
          <a:xfrm rot="3578741">
            <a:off x="2418076" y="3177116"/>
            <a:ext cx="3942661" cy="26527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3FF42F-57EE-4BA9-A835-FE169173EC96}"/>
              </a:ext>
            </a:extLst>
          </p:cNvPr>
          <p:cNvSpPr/>
          <p:nvPr/>
        </p:nvSpPr>
        <p:spPr>
          <a:xfrm rot="2167673">
            <a:off x="4823603" y="2976974"/>
            <a:ext cx="2649513" cy="101363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59C4F-3FA2-4B6F-8C90-1B2FCEFD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1432-A850-48E3-8948-DF6AEA6D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Graph Algorithms – Connected components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E05CB5-881B-43A4-AD0D-8EA3F5CDAF31}"/>
              </a:ext>
            </a:extLst>
          </p:cNvPr>
          <p:cNvSpPr/>
          <p:nvPr/>
        </p:nvSpPr>
        <p:spPr>
          <a:xfrm>
            <a:off x="3820160" y="277082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ECDEED-9E6C-4E51-840F-32E6E918E296}"/>
              </a:ext>
            </a:extLst>
          </p:cNvPr>
          <p:cNvSpPr/>
          <p:nvPr/>
        </p:nvSpPr>
        <p:spPr>
          <a:xfrm>
            <a:off x="38201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9C9C8-1066-443D-B761-435735C2FFD0}"/>
              </a:ext>
            </a:extLst>
          </p:cNvPr>
          <p:cNvSpPr/>
          <p:nvPr/>
        </p:nvSpPr>
        <p:spPr>
          <a:xfrm>
            <a:off x="49377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C567D-4087-4C1A-8677-3C3C81C766FB}"/>
              </a:ext>
            </a:extLst>
          </p:cNvPr>
          <p:cNvSpPr/>
          <p:nvPr/>
        </p:nvSpPr>
        <p:spPr>
          <a:xfrm>
            <a:off x="4937760" y="5380197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0AF9C-9BF6-4DF6-95A3-04B6E937CC0A}"/>
              </a:ext>
            </a:extLst>
          </p:cNvPr>
          <p:cNvSpPr/>
          <p:nvPr/>
        </p:nvSpPr>
        <p:spPr>
          <a:xfrm>
            <a:off x="3820160" y="538019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2AB9-22F5-42E6-8A30-170ADD1775F9}"/>
              </a:ext>
            </a:extLst>
          </p:cNvPr>
          <p:cNvSpPr/>
          <p:nvPr/>
        </p:nvSpPr>
        <p:spPr>
          <a:xfrm>
            <a:off x="6200694" y="355756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110318-7891-4B36-9762-BD9723AE93EB}"/>
              </a:ext>
            </a:extLst>
          </p:cNvPr>
          <p:cNvSpPr/>
          <p:nvPr/>
        </p:nvSpPr>
        <p:spPr>
          <a:xfrm>
            <a:off x="5319314" y="2748420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27824E-9FFA-4FE5-B945-A22FFE21AD7B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901994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657B5-892E-4EB5-9AA4-94C438C3A05E}"/>
              </a:ext>
            </a:extLst>
          </p:cNvPr>
          <p:cNvCxnSpPr>
            <a:cxnSpLocks/>
            <a:stCxn id="7" idx="7"/>
            <a:endCxn id="5" idx="5"/>
          </p:cNvCxnSpPr>
          <p:nvPr/>
        </p:nvCxnSpPr>
        <p:spPr>
          <a:xfrm flipV="1">
            <a:off x="4297126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2D4F4A-26AD-4453-A5AB-27A30DA22C6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099006" y="4731426"/>
            <a:ext cx="554" cy="6487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B2423C-6ACA-49C7-BB95-5D107D77F5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217160" y="4704081"/>
            <a:ext cx="0" cy="676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FE7728-1E5B-44E3-AFED-5F0F946D990C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4297126" y="4610876"/>
            <a:ext cx="731520" cy="854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478F31-4D22-4D1F-BDE0-6A9F3C5A90B1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4378960" y="4413092"/>
            <a:ext cx="558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56324A-5699-4365-80BF-E568429B924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378960" y="5671186"/>
            <a:ext cx="558800" cy="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D64439-4DD7-4CDD-8CD7-D2B6016833AB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5796280" y="3245168"/>
            <a:ext cx="486248" cy="3976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E89DC0-9654-4DFF-BC96-106CCE7BD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5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5"/>
    </mc:Choice>
    <mc:Fallback>
      <p:transition spd="slow" advTm="2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EF2AFF3-8D88-4D0F-9FEB-7838DD577930}"/>
              </a:ext>
            </a:extLst>
          </p:cNvPr>
          <p:cNvSpPr/>
          <p:nvPr/>
        </p:nvSpPr>
        <p:spPr>
          <a:xfrm rot="2081553">
            <a:off x="4024883" y="3852875"/>
            <a:ext cx="1726932" cy="3116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1DAAD8-2429-43CC-932C-A9AB5D5FEE6E}"/>
              </a:ext>
            </a:extLst>
          </p:cNvPr>
          <p:cNvSpPr/>
          <p:nvPr/>
        </p:nvSpPr>
        <p:spPr>
          <a:xfrm>
            <a:off x="3535680" y="2479041"/>
            <a:ext cx="1122681" cy="225238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59C4F-3FA2-4B6F-8C90-1B2FCEFD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1432-A850-48E3-8948-DF6AEA6D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Graph Algorithms – Strongly connected components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E05CB5-881B-43A4-AD0D-8EA3F5CDAF31}"/>
              </a:ext>
            </a:extLst>
          </p:cNvPr>
          <p:cNvSpPr/>
          <p:nvPr/>
        </p:nvSpPr>
        <p:spPr>
          <a:xfrm>
            <a:off x="3820160" y="277082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ECDEED-9E6C-4E51-840F-32E6E918E296}"/>
              </a:ext>
            </a:extLst>
          </p:cNvPr>
          <p:cNvSpPr/>
          <p:nvPr/>
        </p:nvSpPr>
        <p:spPr>
          <a:xfrm>
            <a:off x="38201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9C9C8-1066-443D-B761-435735C2FFD0}"/>
              </a:ext>
            </a:extLst>
          </p:cNvPr>
          <p:cNvSpPr/>
          <p:nvPr/>
        </p:nvSpPr>
        <p:spPr>
          <a:xfrm>
            <a:off x="4937760" y="4122103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C567D-4087-4C1A-8677-3C3C81C766FB}"/>
              </a:ext>
            </a:extLst>
          </p:cNvPr>
          <p:cNvSpPr/>
          <p:nvPr/>
        </p:nvSpPr>
        <p:spPr>
          <a:xfrm>
            <a:off x="4937760" y="5380197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0AF9C-9BF6-4DF6-95A3-04B6E937CC0A}"/>
              </a:ext>
            </a:extLst>
          </p:cNvPr>
          <p:cNvSpPr/>
          <p:nvPr/>
        </p:nvSpPr>
        <p:spPr>
          <a:xfrm>
            <a:off x="3820160" y="538019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2AB9-22F5-42E6-8A30-170ADD1775F9}"/>
              </a:ext>
            </a:extLst>
          </p:cNvPr>
          <p:cNvSpPr/>
          <p:nvPr/>
        </p:nvSpPr>
        <p:spPr>
          <a:xfrm>
            <a:off x="6200694" y="3557568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110318-7891-4B36-9762-BD9723AE93EB}"/>
              </a:ext>
            </a:extLst>
          </p:cNvPr>
          <p:cNvSpPr/>
          <p:nvPr/>
        </p:nvSpPr>
        <p:spPr>
          <a:xfrm>
            <a:off x="5319314" y="2748420"/>
            <a:ext cx="558800" cy="5819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27824E-9FFA-4FE5-B945-A22FFE21AD7B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901994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657B5-892E-4EB5-9AA4-94C438C3A05E}"/>
              </a:ext>
            </a:extLst>
          </p:cNvPr>
          <p:cNvCxnSpPr>
            <a:cxnSpLocks/>
            <a:stCxn id="7" idx="7"/>
            <a:endCxn id="5" idx="5"/>
          </p:cNvCxnSpPr>
          <p:nvPr/>
        </p:nvCxnSpPr>
        <p:spPr>
          <a:xfrm flipV="1">
            <a:off x="4297126" y="3267571"/>
            <a:ext cx="0" cy="939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2D4F4A-26AD-4453-A5AB-27A30DA22C6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099006" y="4731426"/>
            <a:ext cx="554" cy="6487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B2423C-6ACA-49C7-BB95-5D107D77F5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217160" y="4704081"/>
            <a:ext cx="0" cy="676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FE7728-1E5B-44E3-AFED-5F0F946D990C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4297126" y="4610876"/>
            <a:ext cx="731520" cy="854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478F31-4D22-4D1F-BDE0-6A9F3C5A90B1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4378960" y="4413092"/>
            <a:ext cx="558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56324A-5699-4365-80BF-E568429B924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378960" y="5671186"/>
            <a:ext cx="558800" cy="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D64439-4DD7-4CDD-8CD7-D2B6016833AB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5796280" y="3245168"/>
            <a:ext cx="486248" cy="3976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F5BE5E-D58B-49C9-84A4-A0A88A2B7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5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22"/>
    </mc:Choice>
    <mc:Fallback>
      <p:transition spd="slow" advTm="5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8DB5-1B9F-4FDA-9D48-EEB3C273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715F-1166-42B0-B0D0-C85E575D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 up algorithms</a:t>
            </a:r>
          </a:p>
          <a:p>
            <a:pPr lvl="1"/>
            <a:r>
              <a:rPr lang="en-US" dirty="0"/>
              <a:t>Label propagation</a:t>
            </a:r>
          </a:p>
          <a:p>
            <a:pPr lvl="1"/>
            <a:r>
              <a:rPr lang="en-US" dirty="0"/>
              <a:t>Unfolding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9002EC-E3CD-4BD6-BA3D-8EDF036E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0"/>
    </mc:Choice>
    <mc:Fallback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8DB5-1B9F-4FDA-9D48-EEB3C273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715F-1166-42B0-B0D0-C85E575D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Propagation</a:t>
            </a:r>
          </a:p>
          <a:p>
            <a:pPr lvl="1"/>
            <a:r>
              <a:rPr lang="en-US" dirty="0"/>
              <a:t>Assign each node to be in a different community</a:t>
            </a:r>
          </a:p>
          <a:p>
            <a:pPr lvl="1"/>
            <a:r>
              <a:rPr lang="en-US" dirty="0"/>
              <a:t>Examine all nodes in a fixed order</a:t>
            </a:r>
          </a:p>
          <a:p>
            <a:pPr lvl="2"/>
            <a:r>
              <a:rPr lang="en-US" dirty="0"/>
              <a:t>Update the community of a node that is shared by most of its neighbors</a:t>
            </a:r>
          </a:p>
          <a:p>
            <a:pPr lvl="2"/>
            <a:r>
              <a:rPr lang="en-US" dirty="0"/>
              <a:t>Break Ties in a random order</a:t>
            </a:r>
          </a:p>
          <a:p>
            <a:pPr lvl="1"/>
            <a:r>
              <a:rPr lang="en-US" dirty="0"/>
              <a:t>Terminate when each node is in a community shared by most of its neighbors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8629A0-A887-4505-9A28-5534A9CEF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92"/>
    </mc:Choice>
    <mc:Fallback>
      <p:transition spd="slow" advTm="5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DA0F-B2EC-4018-900D-3DEAF516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4F77B-CB08-40C6-8262-FDC380CE2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 Inference</a:t>
            </a:r>
          </a:p>
          <a:p>
            <a:pPr lvl="1"/>
            <a:r>
              <a:rPr lang="en-US" dirty="0"/>
              <a:t>Graph-based inference algorithms</a:t>
            </a:r>
          </a:p>
          <a:p>
            <a:pPr lvl="1"/>
            <a:r>
              <a:rPr lang="en-US" dirty="0"/>
              <a:t>Ontology-based inference algorithms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EC5C67-BDB7-489C-BC79-797B2A6EF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3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7"/>
    </mc:Choice>
    <mc:Fallback>
      <p:transition spd="slow" advTm="1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8DB5-1B9F-4FDA-9D48-EEB3C273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Detection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715F-1166-42B0-B0D0-C85E575D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Unfolding (Also known as Louvain)</a:t>
            </a:r>
          </a:p>
          <a:p>
            <a:pPr lvl="1"/>
            <a:r>
              <a:rPr lang="en-US" dirty="0"/>
              <a:t>Phase I</a:t>
            </a:r>
          </a:p>
          <a:p>
            <a:pPr lvl="2"/>
            <a:r>
              <a:rPr lang="en-US" dirty="0"/>
              <a:t>Assign each node into a separate community</a:t>
            </a:r>
          </a:p>
          <a:p>
            <a:pPr lvl="2"/>
            <a:r>
              <a:rPr lang="en-US" dirty="0"/>
              <a:t>Examine each node and its neighbors to test if there will be an overall gain in modularity by placing it in the same community as a neighbor</a:t>
            </a:r>
          </a:p>
          <a:p>
            <a:pPr lvl="3"/>
            <a:r>
              <a:rPr lang="en-US" dirty="0"/>
              <a:t>Modularity calculated by a formula</a:t>
            </a:r>
          </a:p>
          <a:p>
            <a:pPr lvl="1"/>
            <a:r>
              <a:rPr lang="en-US" dirty="0"/>
              <a:t>Phase II</a:t>
            </a:r>
          </a:p>
          <a:p>
            <a:pPr lvl="2"/>
            <a:r>
              <a:rPr lang="en-US" dirty="0"/>
              <a:t>Create a new graph in which each node represents a community from Phase I</a:t>
            </a:r>
          </a:p>
          <a:p>
            <a:pPr lvl="2"/>
            <a:r>
              <a:rPr lang="en-US" dirty="0"/>
              <a:t>If there are edges between nodes in a community, represent it as a self-loop</a:t>
            </a:r>
          </a:p>
          <a:p>
            <a:pPr lvl="1"/>
            <a:r>
              <a:rPr lang="en-US" dirty="0"/>
              <a:t>Repeat Phase I on the Phase II graph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BAA757-F2C7-4297-8A90-A59883BD4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0"/>
    </mc:Choice>
    <mc:Fallback>
      <p:transition spd="slow" advTm="14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DA0F-B2EC-4018-900D-3DEAF516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4F77B-CB08-40C6-8262-FDC380CE2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 Inference</a:t>
            </a:r>
          </a:p>
          <a:p>
            <a:pPr lvl="1"/>
            <a:r>
              <a:rPr lang="en-US" dirty="0"/>
              <a:t>Graph-based inference algorithms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Ontology-based inference algorithms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1D41B1-670E-4F72-9083-C3EED4BED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1"/>
    </mc:Choice>
    <mc:Fallback>
      <p:transition spd="slow" advTm="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76E8-5CF1-4DBE-90C9-D67BAC37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Ontology-based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50AFB-AFFE-4B4E-A46E-BF376635B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differentiator between a general graph and a knowledge graph</a:t>
            </a:r>
          </a:p>
          <a:p>
            <a:pPr lvl="1"/>
            <a:r>
              <a:rPr lang="en-US" dirty="0"/>
              <a:t>Associates classes with nodes</a:t>
            </a:r>
          </a:p>
          <a:p>
            <a:pPr lvl="1"/>
            <a:r>
              <a:rPr lang="en-US" dirty="0"/>
              <a:t>Defines semantic properties of relationships</a:t>
            </a:r>
          </a:p>
          <a:p>
            <a:pPr lvl="1"/>
            <a:r>
              <a:rPr lang="en-US" dirty="0"/>
              <a:t>Two major categories of inference</a:t>
            </a:r>
          </a:p>
          <a:p>
            <a:pPr lvl="2"/>
            <a:r>
              <a:rPr lang="en-US" dirty="0"/>
              <a:t>Class-based Inference or Taxonomic Reasoning</a:t>
            </a:r>
          </a:p>
          <a:p>
            <a:pPr lvl="2"/>
            <a:r>
              <a:rPr lang="en-US" dirty="0"/>
              <a:t>Rule-based inference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B9290C-DF64-4620-B200-CC866E1B3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3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03"/>
    </mc:Choice>
    <mc:Fallback>
      <p:transition spd="slow" advTm="6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FA93-059A-43F1-B9E3-959CF545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319D-0B43-47E9-9929-F28058E10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Applicable when it is useful to organize knowledge into classes</a:t>
            </a:r>
          </a:p>
          <a:p>
            <a:pPr lvl="1"/>
            <a:r>
              <a:rPr lang="en-US" dirty="0"/>
              <a:t>Classes are nothing but unary relations or types</a:t>
            </a:r>
          </a:p>
          <a:p>
            <a:pPr lvl="2"/>
            <a:r>
              <a:rPr lang="en-US" dirty="0"/>
              <a:t>Membership, specialization, </a:t>
            </a:r>
            <a:r>
              <a:rPr lang="en-US" dirty="0" err="1"/>
              <a:t>disjointness</a:t>
            </a:r>
            <a:r>
              <a:rPr lang="en-US" dirty="0"/>
              <a:t>, value restriction</a:t>
            </a:r>
          </a:p>
          <a:p>
            <a:endParaRPr lang="en-US" dirty="0"/>
          </a:p>
          <a:p>
            <a:r>
              <a:rPr lang="en-US" dirty="0"/>
              <a:t>Both Property graph and RDF data models support classes</a:t>
            </a:r>
          </a:p>
          <a:p>
            <a:pPr lvl="1"/>
            <a:r>
              <a:rPr lang="en-US" dirty="0"/>
              <a:t>In property graphs model, node type is the same as a class</a:t>
            </a:r>
          </a:p>
          <a:p>
            <a:pPr lvl="1"/>
            <a:r>
              <a:rPr lang="en-US" dirty="0"/>
              <a:t>RDF has an RDF schema layer</a:t>
            </a:r>
          </a:p>
          <a:p>
            <a:pPr lvl="2"/>
            <a:r>
              <a:rPr lang="en-US" dirty="0"/>
              <a:t>More advanced systems use a full-fledged ontology language OWL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dirty="0"/>
              <a:t>Our discussion here will be independent of either of the two models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65C348-11CC-48FD-B22A-7FABB9656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9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30"/>
    </mc:Choice>
    <mc:Fallback>
      <p:transition spd="slow" advTm="9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D081-7C57-4B47-9FD8-D0580B55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classes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8B45CB-95BD-4603-9C75-4A4DAE71333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3338050"/>
          <a:ext cx="5181600" cy="1326488"/>
        </p:xfrm>
        <a:graphic>
          <a:graphicData uri="http://schemas.openxmlformats.org/drawingml/2006/table">
            <a:tbl>
              <a:tblPr/>
              <a:tblGrid>
                <a:gridCol w="2374900">
                  <a:extLst>
                    <a:ext uri="{9D8B030D-6E8A-4147-A177-3AD203B41FA5}">
                      <a16:colId xmlns:a16="http://schemas.microsoft.com/office/drawing/2014/main" val="1138348719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744144542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3012368397"/>
                    </a:ext>
                  </a:extLst>
                </a:gridCol>
              </a:tblGrid>
              <a:tr h="331622">
                <a:tc>
                  <a:txBody>
                    <a:bodyPr/>
                    <a:lstStyle/>
                    <a:p>
                      <a:r>
                        <a:rPr lang="en-US" sz="1600"/>
                        <a:t>male(art)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female(bea)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661391"/>
                  </a:ext>
                </a:extLst>
              </a:tr>
              <a:tr h="331622">
                <a:tc>
                  <a:txBody>
                    <a:bodyPr/>
                    <a:lstStyle/>
                    <a:p>
                      <a:r>
                        <a:rPr lang="en-US" sz="1600"/>
                        <a:t>male(bob)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female(coe)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08509"/>
                  </a:ext>
                </a:extLst>
              </a:tr>
              <a:tr h="331622">
                <a:tc>
                  <a:txBody>
                    <a:bodyPr/>
                    <a:lstStyle/>
                    <a:p>
                      <a:r>
                        <a:rPr lang="en-US" sz="1600"/>
                        <a:t>male(cal)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female(cory)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519438"/>
                  </a:ext>
                </a:extLst>
              </a:tr>
              <a:tr h="331622">
                <a:tc>
                  <a:txBody>
                    <a:bodyPr/>
                    <a:lstStyle/>
                    <a:p>
                      <a:r>
                        <a:rPr lang="en-US" sz="1600"/>
                        <a:t>male(cam)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217013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21AB018-1C5A-4E03-949F-084DF0B6179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3225882"/>
          <a:ext cx="5181600" cy="1550824"/>
        </p:xfrm>
        <a:graphic>
          <a:graphicData uri="http://schemas.openxmlformats.org/drawingml/2006/table">
            <a:tbl>
              <a:tblPr/>
              <a:tblGrid>
                <a:gridCol w="2374900">
                  <a:extLst>
                    <a:ext uri="{9D8B030D-6E8A-4147-A177-3AD203B41FA5}">
                      <a16:colId xmlns:a16="http://schemas.microsoft.com/office/drawing/2014/main" val="26104119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9364716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3584010933"/>
                    </a:ext>
                  </a:extLst>
                </a:gridCol>
              </a:tblGrid>
              <a:tr h="481780">
                <a:tc>
                  <a:txBody>
                    <a:bodyPr/>
                    <a:lstStyle/>
                    <a:p>
                      <a:r>
                        <a:rPr lang="en-US" sz="1600" dirty="0"/>
                        <a:t>class(male)</a:t>
                      </a:r>
                    </a:p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art,male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class(female)</a:t>
                      </a:r>
                    </a:p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bea,female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236871"/>
                  </a:ext>
                </a:extLst>
              </a:tr>
              <a:tr h="321067">
                <a:tc>
                  <a:txBody>
                    <a:bodyPr/>
                    <a:lstStyle/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bob,male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coe,female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798998"/>
                  </a:ext>
                </a:extLst>
              </a:tr>
              <a:tr h="321067">
                <a:tc>
                  <a:txBody>
                    <a:bodyPr/>
                    <a:lstStyle/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cal,male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cory,female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343764"/>
                  </a:ext>
                </a:extLst>
              </a:tr>
              <a:tr h="321067">
                <a:tc>
                  <a:txBody>
                    <a:bodyPr/>
                    <a:lstStyle/>
                    <a:p>
                      <a:r>
                        <a:rPr lang="en-US" sz="1600" dirty="0" err="1"/>
                        <a:t>instance_of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cam,male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06" marR="82906" marT="41453" marB="414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7375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8DE037-78D8-4027-9D2A-7808AD0C2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0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3"/>
    </mc:Choice>
    <mc:Fallback>
      <p:transition spd="slow" advTm="3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D081-7C57-4B47-9FD8-D0580B55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specialization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27AC60-2482-4820-B41A-09C2D78A8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organize classes into a hierarchy</a:t>
            </a:r>
          </a:p>
          <a:p>
            <a:pPr lvl="1"/>
            <a:r>
              <a:rPr lang="en-US" dirty="0"/>
              <a:t>e. g., male and female are subclasses of person</a:t>
            </a:r>
          </a:p>
          <a:p>
            <a:pPr marL="914400" lvl="2" indent="0">
              <a:buNone/>
            </a:pPr>
            <a:r>
              <a:rPr lang="en-US" dirty="0"/>
              <a:t>subclass-of(female, person)</a:t>
            </a:r>
          </a:p>
          <a:p>
            <a:pPr marL="914400" lvl="2" indent="0">
              <a:buNone/>
            </a:pPr>
            <a:r>
              <a:rPr lang="en-US" dirty="0"/>
              <a:t>subclass-of(male, person)</a:t>
            </a:r>
          </a:p>
          <a:p>
            <a:pPr lvl="1"/>
            <a:r>
              <a:rPr lang="en-US" dirty="0"/>
              <a:t>subclass relationship is transitive</a:t>
            </a:r>
          </a:p>
          <a:p>
            <a:pPr marL="914400" lvl="2" indent="0">
              <a:buNone/>
            </a:pPr>
            <a:r>
              <a:rPr lang="en-US" dirty="0" err="1"/>
              <a:t>subclass_of</a:t>
            </a:r>
            <a:r>
              <a:rPr lang="en-US" dirty="0"/>
              <a:t>(A,C) :- </a:t>
            </a:r>
            <a:r>
              <a:rPr lang="en-US" dirty="0" err="1"/>
              <a:t>subclass_of</a:t>
            </a:r>
            <a:r>
              <a:rPr lang="en-US" dirty="0"/>
              <a:t>(A,B) &amp; </a:t>
            </a:r>
            <a:r>
              <a:rPr lang="en-US" dirty="0" err="1"/>
              <a:t>subclass_of</a:t>
            </a:r>
            <a:r>
              <a:rPr lang="en-US" dirty="0"/>
              <a:t>(B,C) </a:t>
            </a:r>
          </a:p>
          <a:p>
            <a:pPr lvl="1"/>
            <a:r>
              <a:rPr lang="en-US" dirty="0"/>
              <a:t>subclass and instance-of relationships are related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000" dirty="0" err="1"/>
              <a:t>instance_of</a:t>
            </a:r>
            <a:r>
              <a:rPr lang="en-US" sz="2000" dirty="0"/>
              <a:t>(I,B) :- </a:t>
            </a:r>
            <a:r>
              <a:rPr lang="en-US" sz="2000" dirty="0" err="1"/>
              <a:t>subclass_of</a:t>
            </a:r>
            <a:r>
              <a:rPr lang="en-US" sz="2000" dirty="0"/>
              <a:t>(A,B) &amp; </a:t>
            </a:r>
            <a:r>
              <a:rPr lang="en-US" sz="2000" dirty="0" err="1"/>
              <a:t>instance_of</a:t>
            </a:r>
            <a:r>
              <a:rPr lang="en-US" sz="2000" dirty="0"/>
              <a:t>(I,A)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8C809C-7558-45F2-AEEA-CBB80F602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6"/>
    </mc:Choice>
    <mc:Fallback>
      <p:transition spd="slow" advTm="4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11AD-54F0-4B21-A747-746C00E8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Disjoint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DC2B2-C1C8-4073-BA7D-EA146C57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Classes can be declared to be disjoint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disjoint(</a:t>
            </a:r>
            <a:r>
              <a:rPr lang="en-US" dirty="0" err="1"/>
              <a:t>male,female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i.e., they do not have any instances in common</a:t>
            </a:r>
          </a:p>
          <a:p>
            <a:pPr marL="457200" lvl="1" indent="0">
              <a:buNone/>
            </a:pPr>
            <a:r>
              <a:rPr lang="en-US" dirty="0"/>
              <a:t>	illegal :- disjoint(A,B) &amp; </a:t>
            </a:r>
            <a:r>
              <a:rPr lang="en-US" dirty="0" err="1"/>
              <a:t>instance_of</a:t>
            </a:r>
            <a:r>
              <a:rPr lang="en-US" dirty="0"/>
              <a:t>(I,A) &amp; </a:t>
            </a:r>
            <a:r>
              <a:rPr lang="en-US" dirty="0" err="1"/>
              <a:t>instance_of</a:t>
            </a:r>
            <a:r>
              <a:rPr lang="en-US" dirty="0"/>
              <a:t>(I,B)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                                                or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illegal(“Disjoint classes cannot have an instance in common”) :- </a:t>
            </a:r>
          </a:p>
          <a:p>
            <a:pPr marL="457200" lvl="1" indent="0">
              <a:buNone/>
            </a:pPr>
            <a:r>
              <a:rPr lang="en-US" dirty="0"/>
              <a:t>		disjoint(A,B) &amp; </a:t>
            </a:r>
            <a:r>
              <a:rPr lang="en-US" dirty="0" err="1"/>
              <a:t>instance_of</a:t>
            </a:r>
            <a:r>
              <a:rPr lang="en-US" dirty="0"/>
              <a:t>(I,A) &amp; </a:t>
            </a:r>
            <a:r>
              <a:rPr lang="en-US" dirty="0" err="1"/>
              <a:t>instance_of</a:t>
            </a:r>
            <a:r>
              <a:rPr lang="en-US" dirty="0"/>
              <a:t>(I,B)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64B54A-4C7E-4037-A835-96011F5FF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2"/>
    </mc:Choice>
    <mc:Fallback>
      <p:transition spd="slow" advTm="3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2979-33DD-45B8-A739-BA7CE4FD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39CAB-272B-456E-B296-902A701D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Necessary properties of a class</a:t>
            </a:r>
          </a:p>
          <a:p>
            <a:pPr lvl="1"/>
            <a:r>
              <a:rPr lang="en-US" dirty="0"/>
              <a:t>Will have instance-of in the body of the rule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err="1"/>
              <a:t>has_hair_color</a:t>
            </a:r>
            <a:r>
              <a:rPr lang="en-US" dirty="0"/>
              <a:t>(</a:t>
            </a:r>
            <a:r>
              <a:rPr lang="en-US" dirty="0" err="1"/>
              <a:t>X,brown</a:t>
            </a:r>
            <a:r>
              <a:rPr lang="en-US" dirty="0"/>
              <a:t>) :- </a:t>
            </a:r>
          </a:p>
          <a:p>
            <a:pPr marL="457200" lvl="1" indent="0">
              <a:buNone/>
            </a:pPr>
            <a:r>
              <a:rPr lang="en-US" dirty="0"/>
              <a:t>		 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X,brown_haired_person</a:t>
            </a:r>
            <a:r>
              <a:rPr lang="en-US" dirty="0"/>
              <a:t>) </a:t>
            </a:r>
          </a:p>
          <a:p>
            <a:r>
              <a:rPr lang="en-US" dirty="0"/>
              <a:t>Sufficient properties of a class</a:t>
            </a:r>
          </a:p>
          <a:p>
            <a:pPr lvl="1"/>
            <a:r>
              <a:rPr lang="en-US" dirty="0"/>
              <a:t>Will have instance-of in the head of the rule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X,brown_haired_person</a:t>
            </a:r>
            <a:r>
              <a:rPr lang="en-US" dirty="0"/>
              <a:t>) :-</a:t>
            </a:r>
          </a:p>
          <a:p>
            <a:pPr marL="457200" lvl="1" indent="0">
              <a:buNone/>
            </a:pPr>
            <a:r>
              <a:rPr lang="en-US" dirty="0"/>
              <a:t>		 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X,person</a:t>
            </a:r>
            <a:r>
              <a:rPr lang="en-US" dirty="0"/>
              <a:t>) &amp; </a:t>
            </a:r>
          </a:p>
          <a:p>
            <a:pPr marL="457200" lvl="1" indent="0">
              <a:buNone/>
            </a:pPr>
            <a:r>
              <a:rPr lang="en-US" dirty="0"/>
              <a:t>		 </a:t>
            </a:r>
            <a:r>
              <a:rPr lang="en-US" dirty="0" err="1"/>
              <a:t>has_hair_color</a:t>
            </a:r>
            <a:r>
              <a:rPr lang="en-US" dirty="0"/>
              <a:t>(</a:t>
            </a:r>
            <a:r>
              <a:rPr lang="en-US" dirty="0" err="1"/>
              <a:t>X,brown</a:t>
            </a:r>
            <a:r>
              <a:rPr lang="en-US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23D5F1-6953-457E-AB88-D4B75BEA3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73"/>
    </mc:Choice>
    <mc:Fallback>
      <p:transition spd="slow" advTm="7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E51D-67FF-4B83-A16C-90FA88F7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Restriction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EFA37-2F09-4347-B58B-44DB6981E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restrict the arguments of a relation to be instances of a specific class</a:t>
            </a:r>
          </a:p>
          <a:p>
            <a:pPr lvl="1"/>
            <a:r>
              <a:rPr lang="en-US" dirty="0"/>
              <a:t>domain is the restriction on the first argument</a:t>
            </a:r>
          </a:p>
          <a:p>
            <a:pPr marL="457200" lvl="1" indent="0">
              <a:buNone/>
            </a:pPr>
            <a:r>
              <a:rPr lang="en-US" dirty="0"/>
              <a:t>	illegal :- domain(</a:t>
            </a:r>
            <a:r>
              <a:rPr lang="en-US" dirty="0" err="1"/>
              <a:t>parent,person</a:t>
            </a:r>
            <a:r>
              <a:rPr lang="en-US" dirty="0"/>
              <a:t>) &amp; </a:t>
            </a:r>
          </a:p>
          <a:p>
            <a:pPr marL="457200" lvl="1" indent="0">
              <a:buNone/>
            </a:pPr>
            <a:r>
              <a:rPr lang="en-US" dirty="0"/>
              <a:t>                      parent(X,Y) &amp; </a:t>
            </a:r>
          </a:p>
          <a:p>
            <a:pPr marL="457200" lvl="1" indent="0">
              <a:buNone/>
            </a:pPr>
            <a:r>
              <a:rPr lang="en-US" dirty="0"/>
              <a:t>                       ~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X,person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range is the restriction on the second argument</a:t>
            </a:r>
          </a:p>
          <a:p>
            <a:pPr marL="457200" lvl="1" indent="0">
              <a:buNone/>
            </a:pPr>
            <a:r>
              <a:rPr lang="en-US" dirty="0"/>
              <a:t>	illegal :- range(</a:t>
            </a:r>
            <a:r>
              <a:rPr lang="en-US" dirty="0" err="1"/>
              <a:t>parent,person</a:t>
            </a:r>
            <a:r>
              <a:rPr lang="en-US" dirty="0"/>
              <a:t>) &amp; </a:t>
            </a:r>
          </a:p>
          <a:p>
            <a:pPr marL="457200" lvl="1" indent="0">
              <a:buNone/>
            </a:pPr>
            <a:r>
              <a:rPr lang="en-US" dirty="0"/>
              <a:t>                      parent(X,Y) &amp; </a:t>
            </a:r>
          </a:p>
          <a:p>
            <a:pPr marL="457200" lvl="1" indent="0">
              <a:buNone/>
            </a:pPr>
            <a:r>
              <a:rPr lang="en-US" dirty="0"/>
              <a:t>                       ~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Y,person</a:t>
            </a:r>
            <a:r>
              <a:rPr lang="en-US" dirty="0"/>
              <a:t>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8259F3-EAE0-4921-8007-36569138D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35"/>
    </mc:Choice>
    <mc:Fallback>
      <p:transition spd="slow" advTm="6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FF96-E766-4ED5-8545-DEEC83E3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 and Number 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8931F-D96C-48FC-86D5-A68734C8B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further restrict the values of relations by specifying cardinality and number restrictions</a:t>
            </a:r>
          </a:p>
          <a:p>
            <a:pPr lvl="1"/>
            <a:r>
              <a:rPr lang="en-US" dirty="0"/>
              <a:t>A cardinality restriction limits the number of values of a relation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000" dirty="0"/>
              <a:t> illegal :- </a:t>
            </a:r>
            <a:r>
              <a:rPr lang="en-US" sz="2000" dirty="0" err="1"/>
              <a:t>instance_of</a:t>
            </a:r>
            <a:r>
              <a:rPr lang="en-US" sz="2000" dirty="0"/>
              <a:t>(</a:t>
            </a:r>
            <a:r>
              <a:rPr lang="en-US" sz="2000" dirty="0" err="1"/>
              <a:t>X,person</a:t>
            </a:r>
            <a:r>
              <a:rPr lang="en-US" sz="2000" dirty="0"/>
              <a:t>) &amp; ~</a:t>
            </a:r>
            <a:r>
              <a:rPr lang="en-US" sz="2000" dirty="0" err="1"/>
              <a:t>countofall</a:t>
            </a:r>
            <a:r>
              <a:rPr lang="en-US" sz="2000" dirty="0"/>
              <a:t>(</a:t>
            </a:r>
            <a:r>
              <a:rPr lang="en-US" sz="2000" dirty="0" err="1"/>
              <a:t>P,parent</a:t>
            </a:r>
            <a:r>
              <a:rPr lang="en-US" sz="2000" dirty="0"/>
              <a:t>(P,X),2)</a:t>
            </a:r>
          </a:p>
          <a:p>
            <a:pPr lvl="1"/>
            <a:r>
              <a:rPr lang="en-US" dirty="0"/>
              <a:t>A numeric range restriction limits the minimum and maximum value</a:t>
            </a:r>
          </a:p>
          <a:p>
            <a:pPr marL="914400" lvl="2" indent="0">
              <a:buNone/>
            </a:pPr>
            <a:r>
              <a:rPr lang="en-US" dirty="0"/>
              <a:t>illegal :- 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X,person</a:t>
            </a:r>
            <a:r>
              <a:rPr lang="en-US" dirty="0"/>
              <a:t>) &amp; age(X,Y) &amp; min(0,Y,Y)</a:t>
            </a:r>
          </a:p>
          <a:p>
            <a:pPr marL="914400" lvl="2" indent="0">
              <a:buNone/>
            </a:pPr>
            <a:r>
              <a:rPr lang="en-US" dirty="0"/>
              <a:t>illegal :- </a:t>
            </a:r>
            <a:r>
              <a:rPr lang="en-US" dirty="0" err="1"/>
              <a:t>instance_of</a:t>
            </a:r>
            <a:r>
              <a:rPr lang="en-US" dirty="0"/>
              <a:t>(</a:t>
            </a:r>
            <a:r>
              <a:rPr lang="en-US" dirty="0" err="1"/>
              <a:t>X,person</a:t>
            </a:r>
            <a:r>
              <a:rPr lang="en-US" dirty="0"/>
              <a:t>) &amp; age(X,Y)&amp; min(125,Y,100)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216801-8456-48A5-A030-29FBD2518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8"/>
    </mc:Choice>
    <mc:Fallback>
      <p:transition spd="slow" advTm="4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6050-DDE3-4741-9235-7221B63C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Inference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E568-1AA2-4A72-89E9-6919591AF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  <a:p>
            <a:r>
              <a:rPr lang="en-US" dirty="0"/>
              <a:t>Centrality Detection</a:t>
            </a:r>
          </a:p>
          <a:p>
            <a:r>
              <a:rPr lang="en-US" dirty="0"/>
              <a:t>Community Detection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AFDFA5-0C76-46D6-9065-B327AFB9E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8"/>
    </mc:Choice>
    <mc:Fallback>
      <p:transition spd="slow" advTm="3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04C8-5076-4718-87D3-E491ACA8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99B6-A889-4C33-B43E-FEFE7FB7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relation values are said to inherit to the instances of a class</a:t>
            </a:r>
          </a:p>
          <a:p>
            <a:pPr lvl="1"/>
            <a:r>
              <a:rPr lang="en-US" dirty="0"/>
              <a:t>If art is an instance of the class brown-haired-person, we can conclude that art has brown hair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6ECCF4-82CC-4AC9-B6E4-22FA07157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0"/>
    </mc:Choice>
    <mc:Fallback>
      <p:transition spd="slow" advTm="3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59DA-4154-4663-8F62-E1B4511C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8ECA-C1A6-488E-B40B-E0263D47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  Given two classes A and B, whether A is a subclass of B?</a:t>
            </a:r>
          </a:p>
          <a:p>
            <a:r>
              <a:rPr lang="en-US" dirty="0"/>
              <a:t>    Given a class A and an instance I, whether I is an instance of I?</a:t>
            </a:r>
          </a:p>
          <a:p>
            <a:r>
              <a:rPr lang="en-US" dirty="0"/>
              <a:t>    Given a ground relation atom determine whether it is true or false?</a:t>
            </a:r>
          </a:p>
          <a:p>
            <a:r>
              <a:rPr lang="en-US" dirty="0"/>
              <a:t>    Given a relation atom, determine values which values make it true?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5BF2E4-324B-47A1-A5E1-A68D4635F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7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09"/>
    </mc:Choice>
    <mc:Fallback>
      <p:transition spd="slow" advTm="17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6984-F10D-45F3-B137-AACFCC5F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96136-8374-49AD-981F-E3B77039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Boundary between taxonomic inference and rule-based inference is not sharp</a:t>
            </a:r>
          </a:p>
          <a:p>
            <a:pPr lvl="1"/>
            <a:r>
              <a:rPr lang="en-US" dirty="0"/>
              <a:t>It is generally a matter of the implementation approach</a:t>
            </a:r>
          </a:p>
          <a:p>
            <a:pPr lvl="1"/>
            <a:r>
              <a:rPr lang="en-US" dirty="0"/>
              <a:t>Taxonomic inferences can be usually implemented using rules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5CAC47-CC6D-4E31-9687-60FCCAFAC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77"/>
    </mc:Choice>
    <mc:Fallback>
      <p:transition spd="slow" advTm="4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96AA-CB78-4891-B0CF-6BE4E1EC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88D3-B413-40FD-A290-49B57038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Scenario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8B03BE5B-B038-4110-9FC7-4A04FF6F7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" y="2435860"/>
            <a:ext cx="6372225" cy="3429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A006E1-C832-4E51-83A8-4E27F0F80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48"/>
    </mc:Choice>
    <mc:Fallback>
      <p:transition spd="slow" advTm="4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96AA-CB78-4891-B0CF-6BE4E1EC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88D3-B413-40FD-A290-49B57038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Scenario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8B03BE5B-B038-4110-9FC7-4A04FF6F7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" y="2435860"/>
            <a:ext cx="6372225" cy="342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62BD30-6A43-4CBF-850A-D601DCA98772}"/>
              </a:ext>
            </a:extLst>
          </p:cNvPr>
          <p:cNvSpPr/>
          <p:nvPr/>
        </p:nvSpPr>
        <p:spPr>
          <a:xfrm>
            <a:off x="7411524" y="2066528"/>
            <a:ext cx="478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has_interest</a:t>
            </a:r>
            <a:r>
              <a:rPr lang="en-US" dirty="0"/>
              <a:t>(X,Z) :- produces(X,Y) &amp; contains(Y,Z)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CCC95-BB2D-4ACF-A804-5D42AF7C0104}"/>
              </a:ext>
            </a:extLst>
          </p:cNvPr>
          <p:cNvSpPr/>
          <p:nvPr/>
        </p:nvSpPr>
        <p:spPr>
          <a:xfrm>
            <a:off x="7411524" y="28117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coi</a:t>
            </a:r>
            <a:r>
              <a:rPr lang="en-US" dirty="0"/>
              <a:t>(X,Y,Z) :- </a:t>
            </a:r>
          </a:p>
          <a:p>
            <a:r>
              <a:rPr lang="en-US" dirty="0"/>
              <a:t>    </a:t>
            </a:r>
            <a:r>
              <a:rPr lang="en-US" dirty="0" err="1"/>
              <a:t>involved_in</a:t>
            </a:r>
            <a:r>
              <a:rPr lang="en-US" dirty="0"/>
              <a:t>(X,Y) &amp; about(Y,P) &amp; </a:t>
            </a:r>
          </a:p>
          <a:p>
            <a:r>
              <a:rPr lang="en-US" dirty="0"/>
              <a:t>    </a:t>
            </a:r>
            <a:r>
              <a:rPr lang="en-US" dirty="0" err="1"/>
              <a:t>funded_by</a:t>
            </a:r>
            <a:r>
              <a:rPr lang="en-US" dirty="0"/>
              <a:t>(X,Z) &amp; </a:t>
            </a:r>
            <a:r>
              <a:rPr lang="en-US" dirty="0" err="1"/>
              <a:t>has_interest</a:t>
            </a:r>
            <a:r>
              <a:rPr lang="en-US" dirty="0"/>
              <a:t>(Z,P)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3085E0-3F35-4F47-A4F2-903FEC0EC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0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24"/>
    </mc:Choice>
    <mc:Fallback>
      <p:transition spd="slow" advTm="8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96AA-CB78-4891-B0CF-6BE4E1EC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88D3-B413-40FD-A290-49B57038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Scenario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8B03BE5B-B038-4110-9FC7-4A04FF6F7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" y="2435860"/>
            <a:ext cx="6372225" cy="342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62BD30-6A43-4CBF-850A-D601DCA98772}"/>
              </a:ext>
            </a:extLst>
          </p:cNvPr>
          <p:cNvSpPr/>
          <p:nvPr/>
        </p:nvSpPr>
        <p:spPr>
          <a:xfrm>
            <a:off x="7411524" y="2066528"/>
            <a:ext cx="478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has_interest</a:t>
            </a:r>
            <a:r>
              <a:rPr lang="en-US" dirty="0"/>
              <a:t>(X,Z) :- produces(X,Y) &amp; contains(Y,Z)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CCC95-BB2D-4ACF-A804-5D42AF7C0104}"/>
              </a:ext>
            </a:extLst>
          </p:cNvPr>
          <p:cNvSpPr/>
          <p:nvPr/>
        </p:nvSpPr>
        <p:spPr>
          <a:xfrm>
            <a:off x="7411524" y="28117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coi</a:t>
            </a:r>
            <a:r>
              <a:rPr lang="en-US" dirty="0"/>
              <a:t>(X,Y,Z) :- </a:t>
            </a:r>
          </a:p>
          <a:p>
            <a:r>
              <a:rPr lang="en-US" dirty="0"/>
              <a:t>    </a:t>
            </a:r>
            <a:r>
              <a:rPr lang="en-US" dirty="0" err="1"/>
              <a:t>involved_in</a:t>
            </a:r>
            <a:r>
              <a:rPr lang="en-US" dirty="0"/>
              <a:t>(X,Y) &amp; about(Y,P) &amp; </a:t>
            </a:r>
          </a:p>
          <a:p>
            <a:r>
              <a:rPr lang="en-US" dirty="0"/>
              <a:t>    </a:t>
            </a:r>
            <a:r>
              <a:rPr lang="en-US" dirty="0" err="1"/>
              <a:t>funded_by</a:t>
            </a:r>
            <a:r>
              <a:rPr lang="en-US" dirty="0"/>
              <a:t>(X,Z) &amp; </a:t>
            </a:r>
            <a:r>
              <a:rPr lang="en-US" dirty="0" err="1"/>
              <a:t>has_interest</a:t>
            </a:r>
            <a:r>
              <a:rPr lang="en-US" dirty="0"/>
              <a:t>(Z,P)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62CD0-044D-43DF-AA05-AFF2C4B739F6}"/>
              </a:ext>
            </a:extLst>
          </p:cNvPr>
          <p:cNvSpPr/>
          <p:nvPr/>
        </p:nvSpPr>
        <p:spPr>
          <a:xfrm>
            <a:off x="7411524" y="41503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∃c </a:t>
            </a:r>
            <a:r>
              <a:rPr lang="en-US" dirty="0" err="1"/>
              <a:t>conflict_of</a:t>
            </a:r>
            <a:r>
              <a:rPr lang="en-US" dirty="0"/>
              <a:t>(</a:t>
            </a:r>
            <a:r>
              <a:rPr lang="en-US" dirty="0" err="1"/>
              <a:t>c,X</a:t>
            </a:r>
            <a:r>
              <a:rPr lang="en-US" dirty="0"/>
              <a:t>) &amp; </a:t>
            </a:r>
            <a:r>
              <a:rPr lang="en-US" dirty="0" err="1"/>
              <a:t>conflict_reason</a:t>
            </a:r>
            <a:r>
              <a:rPr lang="en-US" dirty="0"/>
              <a:t>(</a:t>
            </a:r>
            <a:r>
              <a:rPr lang="en-US" dirty="0" err="1"/>
              <a:t>c,Y</a:t>
            </a:r>
            <a:r>
              <a:rPr lang="en-US" dirty="0"/>
              <a:t>) &amp; </a:t>
            </a:r>
          </a:p>
          <a:p>
            <a:r>
              <a:rPr lang="en-US" dirty="0"/>
              <a:t>      </a:t>
            </a:r>
            <a:r>
              <a:rPr lang="en-US" dirty="0" err="1"/>
              <a:t>conflict_with</a:t>
            </a:r>
            <a:r>
              <a:rPr lang="en-US" dirty="0"/>
              <a:t>(</a:t>
            </a:r>
            <a:r>
              <a:rPr lang="en-US" dirty="0" err="1"/>
              <a:t>c,Z</a:t>
            </a:r>
            <a:r>
              <a:rPr lang="en-US" dirty="0"/>
              <a:t>) :- </a:t>
            </a:r>
          </a:p>
          <a:p>
            <a:r>
              <a:rPr lang="en-US" dirty="0"/>
              <a:t>      </a:t>
            </a:r>
            <a:r>
              <a:rPr lang="en-US" dirty="0" err="1"/>
              <a:t>involved_in</a:t>
            </a:r>
            <a:r>
              <a:rPr lang="en-US" dirty="0"/>
              <a:t>(X,Y) &amp; about(Y,P) &amp; </a:t>
            </a:r>
          </a:p>
          <a:p>
            <a:r>
              <a:rPr lang="en-US" dirty="0"/>
              <a:t>      </a:t>
            </a:r>
            <a:r>
              <a:rPr lang="en-US" dirty="0" err="1"/>
              <a:t>funded_by</a:t>
            </a:r>
            <a:r>
              <a:rPr lang="en-US" dirty="0"/>
              <a:t>(X,Z) &amp; </a:t>
            </a:r>
            <a:r>
              <a:rPr lang="en-US" dirty="0" err="1"/>
              <a:t>has_interest</a:t>
            </a:r>
            <a:r>
              <a:rPr lang="en-US" dirty="0"/>
              <a:t>(Z,P)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E5FC7D-3A3D-4D05-A4C6-8CF1CEDC3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67"/>
    </mc:Choice>
    <mc:Fallback>
      <p:transition spd="slow" advTm="4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05E7-CC91-4D9B-ADB9-FA01AECB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23D7-BB32-4BA7-9FAD-444ACBCD1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Approaches </a:t>
            </a:r>
          </a:p>
          <a:p>
            <a:pPr lvl="1"/>
            <a:r>
              <a:rPr lang="en-US" dirty="0"/>
              <a:t>Bottom up strategy (also known as Chase)</a:t>
            </a:r>
          </a:p>
          <a:p>
            <a:pPr lvl="2"/>
            <a:r>
              <a:rPr lang="en-US" dirty="0"/>
              <a:t>Apply the rules against the data, and add new facts</a:t>
            </a:r>
          </a:p>
          <a:p>
            <a:pPr lvl="2"/>
            <a:r>
              <a:rPr lang="en-US" dirty="0"/>
              <a:t>Ensure termination </a:t>
            </a:r>
          </a:p>
          <a:p>
            <a:pPr lvl="2"/>
            <a:r>
              <a:rPr lang="en-US" dirty="0"/>
              <a:t>Process queries as usual</a:t>
            </a:r>
          </a:p>
          <a:p>
            <a:pPr lvl="1"/>
            <a:r>
              <a:rPr lang="en-US" dirty="0"/>
              <a:t>Top-down strategy </a:t>
            </a:r>
          </a:p>
          <a:p>
            <a:pPr lvl="2"/>
            <a:r>
              <a:rPr lang="en-US" dirty="0"/>
              <a:t>Start from the query, and apply rules as needed</a:t>
            </a:r>
          </a:p>
          <a:p>
            <a:pPr lvl="2"/>
            <a:r>
              <a:rPr lang="en-US" dirty="0"/>
              <a:t>Requires tighter integration between the rule engine and query evaluation</a:t>
            </a:r>
          </a:p>
          <a:p>
            <a:pPr lvl="2"/>
            <a:r>
              <a:rPr lang="en-US" dirty="0"/>
              <a:t>Requires lot less space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dirty="0"/>
              <a:t>Many efficient and scalable rule engines available today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27BB99-C65C-4621-B621-0014DA795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61"/>
    </mc:Choice>
    <mc:Fallback>
      <p:transition spd="slow" advTm="13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4BF2-BB4C-4747-9098-FAB479A4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7F636-1CEB-4C38-809A-C8E05C227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inference algorithms fall into two broad categories</a:t>
            </a:r>
          </a:p>
          <a:p>
            <a:pPr lvl="1"/>
            <a:r>
              <a:rPr lang="en-US" dirty="0"/>
              <a:t>Traditional Graph Algorithms</a:t>
            </a:r>
          </a:p>
          <a:p>
            <a:pPr lvl="2"/>
            <a:r>
              <a:rPr lang="en-US" dirty="0"/>
              <a:t>Path finding, centrality, community detection</a:t>
            </a:r>
          </a:p>
          <a:p>
            <a:pPr lvl="1"/>
            <a:r>
              <a:rPr lang="en-US" dirty="0"/>
              <a:t>Ontology-based algorithms</a:t>
            </a:r>
          </a:p>
          <a:p>
            <a:pPr lvl="2"/>
            <a:r>
              <a:rPr lang="en-US" dirty="0"/>
              <a:t>Taxonomic reasoning, Rule-based reasoning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A54FA-C97B-4998-812B-369F86B7D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8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39"/>
    </mc:Choice>
    <mc:Fallback>
      <p:transition spd="slow" advTm="8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2B13421-CE62-4F44-8270-67039CA4F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2"/>
    </mc:Choice>
    <mc:Fallback>
      <p:transition spd="slow" advTm="2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6305-E0E6-4EBC-961C-6429F55D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41CF-BA9F-4042-B25B-783D37C71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Shortest path</a:t>
            </a:r>
          </a:p>
          <a:p>
            <a:pPr lvl="1"/>
            <a:r>
              <a:rPr lang="en-US" dirty="0"/>
              <a:t>Optimal path in traffic planning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1D01E1-9E62-4B27-82A1-95E08C6E97BC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956DF2-29FB-4159-89CC-3451D4609FFA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F1B380-9606-429C-AD4F-0B2786D4996D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60EFB2-3787-4C42-BF8F-BA259B83C0B7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A69D21-BA10-4D72-98FC-D114CF950061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5EF22-07D7-434C-8803-950685B4365D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3FD92-83E5-4D2D-B309-3CD199172A54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FB60-B513-43DA-AEA9-A2CCB1EBA4AF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377A-E541-480E-AC94-9CC44237F29C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7EB3C-83A4-4023-9DCF-218E8A7E8263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52CE74-2D39-4179-9DA2-29AF348B13D8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134FA5-5C49-4B90-BAF2-80BB6BEB308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9EB9D5-8C3A-42E6-AC7E-F7718670910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1CB56-2F8F-4DC5-978C-46236B035EC0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51F6D7-0450-4FE4-AE3C-D5AE458DBD1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8A0994-259B-46BF-A7EE-9B070DC1F35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6B8DF7-D143-4F3A-AD51-249620F4B9E9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D906E8-53F1-4770-B103-A9BB5F44CAB0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4E236-BA8E-49B1-B855-2CE7EF3CB65C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58591-20EE-46F4-A7B9-F9E6ACE7ECBD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CCFF8-1580-41EA-B7DA-F2333EBBD4EC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12BEB-1A6A-4877-B84C-B11A0BD7A621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BEAE14-94D8-424A-864C-479BADDE885A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8B2F2-E1D6-479C-AF36-164ED756A680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2BFBFC26-F1EA-418A-AFB1-3831DF5A7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45"/>
    </mc:Choice>
    <mc:Fallback>
      <p:transition spd="slow" advTm="3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6305-E0E6-4EBC-961C-6429F55D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41CF-BA9F-4042-B25B-783D37C71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Source Shortest path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1D01E1-9E62-4B27-82A1-95E08C6E97BC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956DF2-29FB-4159-89CC-3451D4609FFA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F1B380-9606-429C-AD4F-0B2786D4996D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60EFB2-3787-4C42-BF8F-BA259B83C0B7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A69D21-BA10-4D72-98FC-D114CF950061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5EF22-07D7-434C-8803-950685B4365D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3FD92-83E5-4D2D-B309-3CD199172A54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FB60-B513-43DA-AEA9-A2CCB1EBA4AF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377A-E541-480E-AC94-9CC44237F29C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7EB3C-83A4-4023-9DCF-218E8A7E8263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52CE74-2D39-4179-9DA2-29AF348B13D8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134FA5-5C49-4B90-BAF2-80BB6BEB308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9EB9D5-8C3A-42E6-AC7E-F7718670910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1CB56-2F8F-4DC5-978C-46236B035EC0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51F6D7-0450-4FE4-AE3C-D5AE458DBD1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8A0994-259B-46BF-A7EE-9B070DC1F35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6B8DF7-D143-4F3A-AD51-249620F4B9E9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D906E8-53F1-4770-B103-A9BB5F44CAB0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4E236-BA8E-49B1-B855-2CE7EF3CB65C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58591-20EE-46F4-A7B9-F9E6ACE7ECBD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CCFF8-1580-41EA-B7DA-F2333EBBD4EC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12BEB-1A6A-4877-B84C-B11A0BD7A621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BEAE14-94D8-424A-864C-479BADDE885A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8B2F2-E1D6-479C-AF36-164ED756A680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19CCC70-8131-44F6-83D6-60A0C529E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5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2"/>
    </mc:Choice>
    <mc:Fallback>
      <p:transition spd="slow" advTm="4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6305-E0E6-4EBC-961C-6429F55D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41CF-BA9F-4042-B25B-783D37C71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Spanning Tree</a:t>
            </a:r>
          </a:p>
          <a:p>
            <a:pPr lvl="1"/>
            <a:r>
              <a:rPr lang="en-US" dirty="0"/>
              <a:t>Trip planning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1D01E1-9E62-4B27-82A1-95E08C6E97BC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956DF2-29FB-4159-89CC-3451D4609FFA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F1B380-9606-429C-AD4F-0B2786D4996D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60EFB2-3787-4C42-BF8F-BA259B83C0B7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A69D21-BA10-4D72-98FC-D114CF950061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5EF22-07D7-434C-8803-950685B4365D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3FD92-83E5-4D2D-B309-3CD199172A54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FB60-B513-43DA-AEA9-A2CCB1EBA4AF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377A-E541-480E-AC94-9CC44237F29C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7EB3C-83A4-4023-9DCF-218E8A7E8263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52CE74-2D39-4179-9DA2-29AF348B13D8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134FA5-5C49-4B90-BAF2-80BB6BEB308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9EB9D5-8C3A-42E6-AC7E-F7718670910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1CB56-2F8F-4DC5-978C-46236B035EC0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51F6D7-0450-4FE4-AE3C-D5AE458DBD1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8A0994-259B-46BF-A7EE-9B070DC1F35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6B8DF7-D143-4F3A-AD51-249620F4B9E9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D906E8-53F1-4770-B103-A9BB5F44CAB0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4E236-BA8E-49B1-B855-2CE7EF3CB65C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58591-20EE-46F4-A7B9-F9E6ACE7ECBD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CCFF8-1580-41EA-B7DA-F2333EBBD4EC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12BEB-1A6A-4877-B84C-B11A0BD7A621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BEAE14-94D8-424A-864C-479BADDE885A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8B2F2-E1D6-479C-AF36-164ED756A680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DA9B49EC-39AD-47B6-8471-321544DC1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7"/>
    </mc:Choice>
    <mc:Fallback>
      <p:transition spd="slow" advTm="3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C1FA-FC23-447A-B8E0-A83356C1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E938-2603-44E5-AB1D-8830C83D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A* Algorithm</a:t>
            </a:r>
          </a:p>
          <a:p>
            <a:pPr lvl="1"/>
            <a:r>
              <a:rPr lang="en-US" dirty="0"/>
              <a:t>Maintain a tree of paths from the start node</a:t>
            </a:r>
          </a:p>
          <a:p>
            <a:pPr lvl="1"/>
            <a:r>
              <a:rPr lang="en-US" dirty="0"/>
              <a:t>Extend them until termination criteria is met</a:t>
            </a:r>
          </a:p>
          <a:p>
            <a:pPr lvl="1"/>
            <a:r>
              <a:rPr lang="en-US" dirty="0"/>
              <a:t>Extend based on estimated length</a:t>
            </a:r>
          </a:p>
          <a:p>
            <a:pPr lvl="2"/>
            <a:r>
              <a:rPr lang="en-US" dirty="0"/>
              <a:t>f(n)=g(n)+h(n)</a:t>
            </a:r>
          </a:p>
          <a:p>
            <a:pPr lvl="2"/>
            <a:r>
              <a:rPr lang="en-US" dirty="0"/>
              <a:t>f(n) = cost until now</a:t>
            </a:r>
          </a:p>
          <a:p>
            <a:pPr lvl="2"/>
            <a:r>
              <a:rPr lang="en-US" dirty="0"/>
              <a:t>g(n) – current cost</a:t>
            </a:r>
          </a:p>
          <a:p>
            <a:pPr lvl="2"/>
            <a:r>
              <a:rPr lang="en-US" dirty="0"/>
              <a:t>h(n) – estimated cost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B68645-E069-417A-9C41-1AA5395BAA32}"/>
              </a:ext>
            </a:extLst>
          </p:cNvPr>
          <p:cNvSpPr/>
          <p:nvPr/>
        </p:nvSpPr>
        <p:spPr>
          <a:xfrm>
            <a:off x="5023527" y="4267199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C69BB-E2A5-49C1-9DA7-F832B5EC13AC}"/>
              </a:ext>
            </a:extLst>
          </p:cNvPr>
          <p:cNvSpPr/>
          <p:nvPr/>
        </p:nvSpPr>
        <p:spPr>
          <a:xfrm>
            <a:off x="6456949" y="4272279"/>
            <a:ext cx="523875" cy="513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1EE79-CEB7-4CE9-ABEF-AFC538C8C92B}"/>
              </a:ext>
            </a:extLst>
          </p:cNvPr>
          <p:cNvSpPr/>
          <p:nvPr/>
        </p:nvSpPr>
        <p:spPr>
          <a:xfrm>
            <a:off x="6461759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5AE9D-F4E4-4E4C-812A-5666AD91DCDC}"/>
              </a:ext>
            </a:extLst>
          </p:cNvPr>
          <p:cNvSpPr/>
          <p:nvPr/>
        </p:nvSpPr>
        <p:spPr>
          <a:xfrm>
            <a:off x="5029200" y="5568631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16D17-2F08-4E68-BEC7-721E6F36D656}"/>
              </a:ext>
            </a:extLst>
          </p:cNvPr>
          <p:cNvSpPr/>
          <p:nvPr/>
        </p:nvSpPr>
        <p:spPr>
          <a:xfrm>
            <a:off x="5737542" y="3201907"/>
            <a:ext cx="574675" cy="5943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643B3-C357-4CD4-B18E-1D8834AB4EEB}"/>
              </a:ext>
            </a:extLst>
          </p:cNvPr>
          <p:cNvSpPr txBox="1"/>
          <p:nvPr/>
        </p:nvSpPr>
        <p:spPr>
          <a:xfrm>
            <a:off x="5147198" y="43638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B4ABA-2113-42C7-9F46-6D7023BD43E8}"/>
              </a:ext>
            </a:extLst>
          </p:cNvPr>
          <p:cNvSpPr txBox="1"/>
          <p:nvPr/>
        </p:nvSpPr>
        <p:spPr>
          <a:xfrm>
            <a:off x="5866021" y="33324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25AC-B8E8-4513-BDE2-6C22743919A1}"/>
              </a:ext>
            </a:extLst>
          </p:cNvPr>
          <p:cNvSpPr txBox="1"/>
          <p:nvPr/>
        </p:nvSpPr>
        <p:spPr>
          <a:xfrm>
            <a:off x="6584627" y="4344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989F2-D621-46E2-961C-7041E406E632}"/>
              </a:ext>
            </a:extLst>
          </p:cNvPr>
          <p:cNvSpPr txBox="1"/>
          <p:nvPr/>
        </p:nvSpPr>
        <p:spPr>
          <a:xfrm>
            <a:off x="5147198" y="56811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A9034-94D3-48D6-9852-D311375DD042}"/>
              </a:ext>
            </a:extLst>
          </p:cNvPr>
          <p:cNvSpPr txBox="1"/>
          <p:nvPr/>
        </p:nvSpPr>
        <p:spPr>
          <a:xfrm>
            <a:off x="6590238" y="57011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77811-FCEB-41AC-8372-79BACD445FA4}"/>
              </a:ext>
            </a:extLst>
          </p:cNvPr>
          <p:cNvCxnSpPr>
            <a:stCxn id="8" idx="4"/>
            <a:endCxn id="4" idx="0"/>
          </p:cNvCxnSpPr>
          <p:nvPr/>
        </p:nvCxnSpPr>
        <p:spPr>
          <a:xfrm flipH="1">
            <a:off x="5310865" y="3796268"/>
            <a:ext cx="714015" cy="4709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22BB45-B3C9-4A3E-A77F-698FBABD5EF9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24880" y="3796268"/>
            <a:ext cx="713797" cy="463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F8B806-FBF2-4468-BCC7-F32F7C98A0F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316538" y="4876799"/>
            <a:ext cx="0" cy="691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C28256-0594-43E2-B6E5-2D471ED81D82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718887" y="4785360"/>
            <a:ext cx="0" cy="794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961328-65D8-4ECB-A597-6032D3E988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601861" y="4528820"/>
            <a:ext cx="855088" cy="3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610702-DB7F-4FB6-A813-CBD6596325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16029" y="5865812"/>
            <a:ext cx="845730" cy="2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CCCB63-2074-414B-A5A3-40EB7A23484C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544431" y="4710221"/>
            <a:ext cx="989238" cy="948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6AF84-E46C-4A8D-8AE4-F39285F1CD9E}"/>
              </a:ext>
            </a:extLst>
          </p:cNvPr>
          <p:cNvSpPr txBox="1"/>
          <p:nvPr/>
        </p:nvSpPr>
        <p:spPr>
          <a:xfrm>
            <a:off x="5052144" y="5038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AEE27-064A-4E44-AC42-FB8A04FCD3E9}"/>
              </a:ext>
            </a:extLst>
          </p:cNvPr>
          <p:cNvSpPr txBox="1"/>
          <p:nvPr/>
        </p:nvSpPr>
        <p:spPr>
          <a:xfrm>
            <a:off x="5893387" y="582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6FEAA-E9D2-442C-8911-48DE921DB05C}"/>
              </a:ext>
            </a:extLst>
          </p:cNvPr>
          <p:cNvSpPr txBox="1"/>
          <p:nvPr/>
        </p:nvSpPr>
        <p:spPr>
          <a:xfrm>
            <a:off x="6374604" y="37491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638C61-87DC-4EF8-BD46-B5C129899363}"/>
              </a:ext>
            </a:extLst>
          </p:cNvPr>
          <p:cNvSpPr txBox="1"/>
          <p:nvPr/>
        </p:nvSpPr>
        <p:spPr>
          <a:xfrm>
            <a:off x="5435856" y="3717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F04C-44C5-4B94-BECF-BE28EFF475D2}"/>
              </a:ext>
            </a:extLst>
          </p:cNvPr>
          <p:cNvSpPr txBox="1"/>
          <p:nvPr/>
        </p:nvSpPr>
        <p:spPr>
          <a:xfrm>
            <a:off x="5905815" y="4258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D047FC-F7E5-43F3-A061-24FCEB9CAF36}"/>
              </a:ext>
            </a:extLst>
          </p:cNvPr>
          <p:cNvSpPr txBox="1"/>
          <p:nvPr/>
        </p:nvSpPr>
        <p:spPr>
          <a:xfrm>
            <a:off x="6718886" y="49923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03E848-97F0-4E58-8D5C-C0F551365F18}"/>
              </a:ext>
            </a:extLst>
          </p:cNvPr>
          <p:cNvSpPr txBox="1"/>
          <p:nvPr/>
        </p:nvSpPr>
        <p:spPr>
          <a:xfrm>
            <a:off x="5794314" y="49210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20152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2147</Words>
  <Application>Microsoft Office PowerPoint</Application>
  <PresentationFormat>Widescreen</PresentationFormat>
  <Paragraphs>468</Paragraphs>
  <Slides>47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Office Theme</vt:lpstr>
      <vt:lpstr>What are some Knowledge Graph Inference Algorithms?</vt:lpstr>
      <vt:lpstr>Introduction</vt:lpstr>
      <vt:lpstr>Outline</vt:lpstr>
      <vt:lpstr>Graph-based Inference Algorithms</vt:lpstr>
      <vt:lpstr>Path Finding</vt:lpstr>
      <vt:lpstr>Path Finding</vt:lpstr>
      <vt:lpstr>Path Finding</vt:lpstr>
      <vt:lpstr>Path Finding</vt:lpstr>
      <vt:lpstr>Path Finding</vt:lpstr>
      <vt:lpstr>Path Finding</vt:lpstr>
      <vt:lpstr>Path Finding</vt:lpstr>
      <vt:lpstr>Path Finding</vt:lpstr>
      <vt:lpstr>Path Finding</vt:lpstr>
      <vt:lpstr>Path Finding</vt:lpstr>
      <vt:lpstr>Graph-based Inference Algorithms</vt:lpstr>
      <vt:lpstr>Centrality Detection</vt:lpstr>
      <vt:lpstr>Centrality Detection</vt:lpstr>
      <vt:lpstr>Centrality Detection</vt:lpstr>
      <vt:lpstr>Centrality Detection</vt:lpstr>
      <vt:lpstr>Centrality Detection</vt:lpstr>
      <vt:lpstr>Page Rank</vt:lpstr>
      <vt:lpstr>Graph-based Inference Algorithms</vt:lpstr>
      <vt:lpstr>Community Detection</vt:lpstr>
      <vt:lpstr>Community Detection</vt:lpstr>
      <vt:lpstr>Community Detection Algorithms</vt:lpstr>
      <vt:lpstr>Community Detection Algorithms</vt:lpstr>
      <vt:lpstr>Community Detection Algorithms</vt:lpstr>
      <vt:lpstr>Community Detection Algorithms</vt:lpstr>
      <vt:lpstr>Community Detection Algorithms</vt:lpstr>
      <vt:lpstr>Community Detection Algorithms</vt:lpstr>
      <vt:lpstr>Outline</vt:lpstr>
      <vt:lpstr>Ontology-based Inference</vt:lpstr>
      <vt:lpstr>Taxonomic Reasoning</vt:lpstr>
      <vt:lpstr>Example of classes</vt:lpstr>
      <vt:lpstr>Class specialization</vt:lpstr>
      <vt:lpstr>Disjoint classes</vt:lpstr>
      <vt:lpstr>Class Definition</vt:lpstr>
      <vt:lpstr>Value Restriction</vt:lpstr>
      <vt:lpstr>Cardinality and Number Restrictions</vt:lpstr>
      <vt:lpstr>Inheritance</vt:lpstr>
      <vt:lpstr>Taxonomic Inference</vt:lpstr>
      <vt:lpstr>Rule-based Inference</vt:lpstr>
      <vt:lpstr>Rule-based inference</vt:lpstr>
      <vt:lpstr>Rule-based inference</vt:lpstr>
      <vt:lpstr>Rule-based inference</vt:lpstr>
      <vt:lpstr>Rule-based Inference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some Knowledge Graph Inference Algorithms?</dc:title>
  <dc:creator>Vinay K Chaudhri</dc:creator>
  <cp:lastModifiedBy>Vinay K Chaudhri</cp:lastModifiedBy>
  <cp:revision>40</cp:revision>
  <dcterms:created xsi:type="dcterms:W3CDTF">2020-09-11T23:34:42Z</dcterms:created>
  <dcterms:modified xsi:type="dcterms:W3CDTF">2020-09-18T22:41:48Z</dcterms:modified>
</cp:coreProperties>
</file>