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ay K Chaudhri" initials="VKC" lastIdx="1" clrIdx="0">
    <p:extLst>
      <p:ext uri="{19B8F6BF-5375-455C-9EA6-DF929625EA0E}">
        <p15:presenceInfo xmlns:p15="http://schemas.microsoft.com/office/powerpoint/2012/main" userId="Vinay K Chaudh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1T12:18:01.136" idx="1">
    <p:pos x="7680" y="12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D5DC-C074-4A79-80E0-D7E8278D7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1D6E5-EEE7-4D68-A227-A0E0CD1DF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46A52-1389-42EC-9C17-121E96A0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F794-E897-400A-BB75-A4EB0679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B3F51-1D72-4D58-84A3-71867FDA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A1BA-B1ED-41B6-9236-A58784C9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9BC4A-14FB-4FF4-AC30-FF9DF2CA1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ECA3C-F4AD-4DF8-9377-E7E366A2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8D9E0-2145-4632-B97C-422FF11A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12EB-D760-41C0-8DF3-C2229FEE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6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7C6E83-8833-4B54-AF35-8C47A86C5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95A37-D9C5-499B-9E6B-171973BE7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52FB3-1277-4ACF-882A-41FF2B9A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B1ADB-A948-432D-AB1C-735D502F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26F46-E55F-4771-AE18-DCEC21F4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6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22A3-68F2-4173-B728-60124407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EDFF-16D7-4DB8-907E-4AB4365AB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2B647-6518-4607-A9E4-BDFE0111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B385-6CA3-4F8B-8E78-FB79040F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4D2CE-43A6-4A8B-94E9-127A9D38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8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D1DD-DC05-436A-B9D9-CD13F3DB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F6D0E-3347-4B5D-A96F-BC7C8238F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6727-E482-4399-A238-0BB2FF83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B8ACF-94B1-43EF-B63B-11241EAE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0838F-D869-4560-9A5E-7AA817FF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5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2C84-3DC3-4C72-8D12-87D5A91E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AD05-3D81-405F-A902-985086B1A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F2F5A-0163-4A63-A1A6-83D182D77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F7132-2B47-4801-BA0B-DC62344D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52353-D72B-41E7-BAFA-8A5B9936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13024-5996-4006-ACFB-1546683F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8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DC4A-BCCF-4E40-91DD-E25F4793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9EB1E-8205-4A01-872B-BC6058DA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F4504-A61E-4A04-AEB4-1B21E4316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FA8E8-B95D-4705-B4EB-5A816947D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23BAE-FD37-4691-A959-0795CDA34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D3174-249E-41A1-B6B7-7945F616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B0207A-9072-43A3-844D-2758AC63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76E57-ED47-44F0-934C-4F7B86AF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5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B29B-4604-4675-8651-4B3AA42E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9EC86-CB0D-4D26-9950-3568F9EE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E65C8-111A-40B6-BB99-9FC75620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ED06C-AA59-4B16-B9CE-2964B0A8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3596E-D534-42CD-ADBE-6BEA475B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2EA34-4DDF-44D5-91D1-E9CABDB1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DA550-A8DC-43A1-AC27-9A2B2591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9E99-3780-4745-B5E5-93ABC846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FFD4-CE74-4F10-AF16-73EBD966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AA0AA-D41C-4534-A782-8150F3AD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B3BCD-9678-4D56-91B1-9CC54C44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E8F7A-375E-4302-98F9-332C5B07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7B5B7-BE77-4F5A-8FAF-4161684A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2C35-2A7D-4A2C-A80F-84257A2E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00790-872F-4581-A580-04E99693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CAB71-9B4D-4004-AF10-EC2829874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E098A-DF9B-4757-ADF4-324419F6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6E9AB-3283-42EA-8F1C-8DE03C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EC6B1-0829-436C-AF2D-FD39727F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8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6F4E4-EAF0-4239-959A-4FAF3D95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876BA-8799-41E6-B225-D87E091DA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7789F-E64E-4D32-9857-2D9B512A6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F73DD-4F1B-4500-B28E-4B47B082C85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34867-0AEF-442B-AC97-BCD3F28CE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94BCD-208D-4612-B0D3-97249DCE1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F17B-92D3-4F7E-8C7A-21CD2171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9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DDA1-0928-4DAA-8B23-DE63729E0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81D3A-1EAA-4831-9C82-4B3F5BADEB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Create a Knowledge Graph from Text?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142208-1F0B-407B-87C9-53B8C908A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"/>
    </mc:Choice>
    <mc:Fallback xmlns="">
      <p:transition spd="slow" advTm="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3797-B868-4162-86AE-6B15C50E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AE30-4D1C-4BC7-ADEC-EAF96878C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  <a:p>
            <a:r>
              <a:rPr lang="en-US" dirty="0"/>
              <a:t>Approaches to Entity Extraction</a:t>
            </a:r>
          </a:p>
          <a:p>
            <a:r>
              <a:rPr lang="en-US" dirty="0"/>
              <a:t>Challenges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C68120-FFBD-482A-9960-DC321479B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6"/>
    </mc:Choice>
    <mc:Fallback xmlns="">
      <p:transition spd="slow" advTm="1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9912-80CC-4A82-AC90-F1E764E7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BCD05-E2BC-423B-B14A-BE393E7EE8C6}"/>
              </a:ext>
            </a:extLst>
          </p:cNvPr>
          <p:cNvSpPr/>
          <p:nvPr/>
        </p:nvSpPr>
        <p:spPr>
          <a:xfrm>
            <a:off x="1752600" y="2123986"/>
            <a:ext cx="7896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	Cecilia Love, 52, a retired police investigator who lives in Massachusetts, said she paid around $370 a ticket with tax for nonstop United Airlines flights to Sacramento from Boston for her niece's high school graduation in June, 2020.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D7D127-8B39-4C1F-95AD-4B5FDBE12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8"/>
    </mc:Choice>
    <mc:Fallback xmlns="">
      <p:transition spd="slow" advTm="2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9912-80CC-4A82-AC90-F1E764E7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BCD05-E2BC-423B-B14A-BE393E7EE8C6}"/>
              </a:ext>
            </a:extLst>
          </p:cNvPr>
          <p:cNvSpPr/>
          <p:nvPr/>
        </p:nvSpPr>
        <p:spPr>
          <a:xfrm>
            <a:off x="1752600" y="2123986"/>
            <a:ext cx="7896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	Cecilia Love, 52, a retired police investigator who lives in Massachusetts, said she paid around $370 a ticket with tax for nonstop United Airlines flights to Sacramento from Boston for her niece's high school graduation in June, 2020.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CDE0C-A60C-45CB-B69C-EC2BE87713F2}"/>
              </a:ext>
            </a:extLst>
          </p:cNvPr>
          <p:cNvSpPr txBox="1"/>
          <p:nvPr/>
        </p:nvSpPr>
        <p:spPr>
          <a:xfrm>
            <a:off x="2609850" y="4848225"/>
            <a:ext cx="6851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named entity is anything that can be referred to using a proper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Places, Companies, People,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to include dates, times, numerical expressions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91F0C-F23F-4EE8-AA16-C38AAE3E4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3"/>
    </mc:Choice>
    <mc:Fallback xmlns="">
      <p:transition spd="slow" advTm="2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9912-80CC-4A82-AC90-F1E764E7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BCD05-E2BC-423B-B14A-BE393E7EE8C6}"/>
              </a:ext>
            </a:extLst>
          </p:cNvPr>
          <p:cNvSpPr/>
          <p:nvPr/>
        </p:nvSpPr>
        <p:spPr>
          <a:xfrm>
            <a:off x="1752600" y="2123986"/>
            <a:ext cx="7896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	Cecilia Love, 52, a retired police investigator who lives in Massachusetts, said she paid around $370 a ticket with tax for nonstop United Airlines flights to Sacramento from Boston for her niece's high school graduation in June, 2020.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AE2A2-3ED7-4A01-80EB-222C38266329}"/>
              </a:ext>
            </a:extLst>
          </p:cNvPr>
          <p:cNvSpPr/>
          <p:nvPr/>
        </p:nvSpPr>
        <p:spPr>
          <a:xfrm>
            <a:off x="1844040" y="4326096"/>
            <a:ext cx="8143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	</a:t>
            </a:r>
            <a:r>
              <a:rPr lang="en-US" sz="2400" dirty="0">
                <a:solidFill>
                  <a:srgbClr val="FF0000"/>
                </a:solidFill>
              </a:rPr>
              <a:t>[PER </a:t>
            </a:r>
            <a:r>
              <a:rPr lang="en-US" sz="2400" dirty="0"/>
              <a:t>Cecilia Love], 52, a retired police investigator who lives in</a:t>
            </a:r>
            <a:r>
              <a:rPr lang="en-US" sz="2400" dirty="0">
                <a:solidFill>
                  <a:srgbClr val="FF0000"/>
                </a:solidFill>
              </a:rPr>
              <a:t> [LOC </a:t>
            </a:r>
            <a:r>
              <a:rPr lang="en-US" sz="2400" dirty="0"/>
              <a:t>New Jersey], said she paid around </a:t>
            </a:r>
            <a:r>
              <a:rPr lang="en-US" sz="2400" dirty="0">
                <a:solidFill>
                  <a:srgbClr val="FF0000"/>
                </a:solidFill>
              </a:rPr>
              <a:t>[MONEY </a:t>
            </a:r>
            <a:r>
              <a:rPr lang="en-US" sz="2400" dirty="0"/>
              <a:t>$370] a ticket with tax for nonstop</a:t>
            </a:r>
            <a:r>
              <a:rPr lang="en-US" sz="2400" dirty="0">
                <a:solidFill>
                  <a:srgbClr val="FF0000"/>
                </a:solidFill>
              </a:rPr>
              <a:t> [ORG </a:t>
            </a:r>
            <a:r>
              <a:rPr lang="en-US" sz="2400" dirty="0"/>
              <a:t>United Airlines] flight to </a:t>
            </a:r>
            <a:r>
              <a:rPr lang="en-US" sz="2400" dirty="0">
                <a:solidFill>
                  <a:srgbClr val="FF0000"/>
                </a:solidFill>
              </a:rPr>
              <a:t>[LOC </a:t>
            </a:r>
            <a:r>
              <a:rPr lang="en-US" sz="2400" dirty="0"/>
              <a:t>Sacramento] from </a:t>
            </a:r>
            <a:r>
              <a:rPr lang="en-US" sz="2400" dirty="0">
                <a:solidFill>
                  <a:srgbClr val="FF0000"/>
                </a:solidFill>
              </a:rPr>
              <a:t>[LOC </a:t>
            </a:r>
            <a:r>
              <a:rPr lang="en-US" sz="2400" dirty="0"/>
              <a:t>Boston] for her niece's high school graduation in </a:t>
            </a:r>
            <a:r>
              <a:rPr lang="en-US" sz="2400" dirty="0">
                <a:solidFill>
                  <a:srgbClr val="FF0000"/>
                </a:solidFill>
              </a:rPr>
              <a:t>[TIME </a:t>
            </a:r>
            <a:r>
              <a:rPr lang="en-US" sz="2400" dirty="0"/>
              <a:t>June, 2020].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CFD370-E8A8-4C93-937D-0FBA579F8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6"/>
    </mc:Choice>
    <mc:Fallback xmlns="">
      <p:transition spd="slow" advTm="3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B5D4-955D-49D9-9846-EBBFED86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F736-51A8-4864-B0BB-9A7784412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view entity extraction as a sequence labeling problem</a:t>
            </a:r>
          </a:p>
          <a:p>
            <a:pPr lvl="1"/>
            <a:r>
              <a:rPr lang="en-US" dirty="0"/>
              <a:t>For each word in the input, assign a label from [B, E, I, O, S]</a:t>
            </a:r>
          </a:p>
          <a:p>
            <a:pPr lvl="2"/>
            <a:r>
              <a:rPr lang="en-US" dirty="0"/>
              <a:t>B – First word in the entity</a:t>
            </a:r>
          </a:p>
          <a:p>
            <a:pPr lvl="2"/>
            <a:r>
              <a:rPr lang="en-US" dirty="0"/>
              <a:t>E – Last word in the entity</a:t>
            </a:r>
          </a:p>
          <a:p>
            <a:pPr lvl="2"/>
            <a:r>
              <a:rPr lang="en-US" dirty="0"/>
              <a:t>I – Internal word in the entity</a:t>
            </a:r>
          </a:p>
          <a:p>
            <a:pPr lvl="2"/>
            <a:r>
              <a:rPr lang="en-US" dirty="0"/>
              <a:t>O – Word not in the entity</a:t>
            </a:r>
          </a:p>
          <a:p>
            <a:pPr lvl="2"/>
            <a:r>
              <a:rPr lang="en-US" dirty="0"/>
              <a:t>S – Single word entity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9376ED-677C-48D8-BAA9-EC20F60CE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8"/>
    </mc:Choice>
    <mc:Fallback xmlns="">
      <p:transition spd="slow" advTm="3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B5D4-955D-49D9-9846-EBBFED86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F736-51A8-4864-B0BB-9A7784412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view entity extraction as a sequence labeling problem</a:t>
            </a:r>
          </a:p>
          <a:p>
            <a:pPr lvl="1"/>
            <a:r>
              <a:rPr lang="en-US" dirty="0"/>
              <a:t>For each word in the input, assign a label from [B, E, I, O, S]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2DE89-56E4-4A82-B379-510AC6584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0" t="56510" r="28000" b="11020"/>
          <a:stretch/>
        </p:blipFill>
        <p:spPr>
          <a:xfrm>
            <a:off x="1016000" y="3078479"/>
            <a:ext cx="9540240" cy="36169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F2FE7-2C73-4D3B-A43C-56E21A187D71}"/>
              </a:ext>
            </a:extLst>
          </p:cNvPr>
          <p:cNvSpPr/>
          <p:nvPr/>
        </p:nvSpPr>
        <p:spPr>
          <a:xfrm>
            <a:off x="1016000" y="3241040"/>
            <a:ext cx="364744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243DC-3066-4299-94FF-A38722E01A6A}"/>
              </a:ext>
            </a:extLst>
          </p:cNvPr>
          <p:cNvSpPr/>
          <p:nvPr/>
        </p:nvSpPr>
        <p:spPr>
          <a:xfrm>
            <a:off x="1016000" y="5151120"/>
            <a:ext cx="364744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212CB-78C8-484E-A66E-A89AB230804C}"/>
              </a:ext>
            </a:extLst>
          </p:cNvPr>
          <p:cNvSpPr/>
          <p:nvPr/>
        </p:nvSpPr>
        <p:spPr>
          <a:xfrm>
            <a:off x="4551680" y="4001294"/>
            <a:ext cx="203200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25E878-4438-4DE1-9B30-DB1489B9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8"/>
    </mc:Choice>
    <mc:Fallback xmlns="">
      <p:transition spd="slow" advTm="2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0BDE-4338-4BEF-92C4-48FE2492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FCF88-A302-4EB3-BBA2-6D3CB1A01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broad categories of approaches</a:t>
            </a:r>
          </a:p>
          <a:p>
            <a:pPr lvl="1"/>
            <a:r>
              <a:rPr lang="en-US" dirty="0"/>
              <a:t>Sequence Labeling</a:t>
            </a:r>
          </a:p>
          <a:p>
            <a:pPr lvl="1"/>
            <a:r>
              <a:rPr lang="en-US" dirty="0"/>
              <a:t>Neural Models</a:t>
            </a:r>
          </a:p>
          <a:p>
            <a:pPr lvl="1"/>
            <a:r>
              <a:rPr lang="en-US" dirty="0"/>
              <a:t>Rule-based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78F00C-0752-4D3F-8C33-90BA18066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7"/>
    </mc:Choice>
    <mc:Fallback xmlns="">
      <p:transition spd="slow" advTm="1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F5FB-E1CB-4202-8E16-61885B69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1DAA-C8DF-4CA3-9315-0DB8948E3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 labeling</a:t>
            </a:r>
          </a:p>
          <a:p>
            <a:pPr lvl="1"/>
            <a:r>
              <a:rPr lang="en-US" dirty="0"/>
              <a:t>Train a machine learning algorithm (e.g., Conditional Random Fields) using features such as:</a:t>
            </a:r>
          </a:p>
          <a:p>
            <a:pPr lvl="2"/>
            <a:r>
              <a:rPr lang="en-US" dirty="0"/>
              <a:t>Part of speech</a:t>
            </a:r>
          </a:p>
          <a:p>
            <a:pPr lvl="2"/>
            <a:r>
              <a:rPr lang="en-US" dirty="0"/>
              <a:t>Presence in a named entity list</a:t>
            </a:r>
          </a:p>
          <a:p>
            <a:pPr lvl="2"/>
            <a:r>
              <a:rPr lang="en-US" dirty="0"/>
              <a:t>Word embedding</a:t>
            </a:r>
          </a:p>
          <a:p>
            <a:pPr lvl="2"/>
            <a:r>
              <a:rPr lang="en-US" dirty="0"/>
              <a:t>Word prefix</a:t>
            </a:r>
          </a:p>
          <a:p>
            <a:pPr lvl="2"/>
            <a:r>
              <a:rPr lang="en-US" dirty="0"/>
              <a:t>Whether the word is in all CAPS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2E53-46BE-458E-B474-44932C3C7288}"/>
              </a:ext>
            </a:extLst>
          </p:cNvPr>
          <p:cNvSpPr txBox="1"/>
          <p:nvPr/>
        </p:nvSpPr>
        <p:spPr>
          <a:xfrm>
            <a:off x="3434080" y="5201920"/>
            <a:ext cx="5507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Significant Feature Engineering is Required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FC70FD-75DA-43AD-9F0D-6563B2C32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43"/>
    </mc:Choice>
    <mc:Fallback xmlns="">
      <p:transition spd="slow" advTm="7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B38A-7E9C-4CF5-A57B-8C7D49E8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55D4-4BE6-412B-8FBA-CF4AC396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 a Language Model</a:t>
            </a:r>
          </a:p>
          <a:p>
            <a:pPr lvl="1"/>
            <a:r>
              <a:rPr lang="en-US" dirty="0"/>
              <a:t>Task-independent training</a:t>
            </a:r>
          </a:p>
          <a:p>
            <a:pPr lvl="2"/>
            <a:r>
              <a:rPr lang="en-US" dirty="0"/>
              <a:t>Train the model on the domain of interest</a:t>
            </a:r>
          </a:p>
          <a:p>
            <a:pPr lvl="1"/>
            <a:r>
              <a:rPr lang="en-US" dirty="0"/>
              <a:t>Task-dependent training</a:t>
            </a:r>
          </a:p>
          <a:p>
            <a:pPr lvl="2"/>
            <a:r>
              <a:rPr lang="en-US" dirty="0"/>
              <a:t>Introduce special tags in the input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[CLS] Cecilia Love [SEP], 52, a retired police investigator who lives in [CLS] New Jersey [SEP], said she ……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3D39BD-DE5F-41FB-A3A0-3F8600811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8"/>
    </mc:Choice>
    <mc:Fallback xmlns="">
      <p:transition spd="slow" advTm="8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B38A-7E9C-4CF5-A57B-8C7D49E8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55D4-4BE6-412B-8FBA-CF4AC396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 a Language Model</a:t>
            </a:r>
          </a:p>
          <a:p>
            <a:pPr lvl="1"/>
            <a:r>
              <a:rPr lang="en-US" dirty="0"/>
              <a:t>Task-independent training</a:t>
            </a:r>
          </a:p>
          <a:p>
            <a:pPr lvl="2"/>
            <a:r>
              <a:rPr lang="en-US" dirty="0"/>
              <a:t>Train the model on the domain of interest</a:t>
            </a:r>
          </a:p>
          <a:p>
            <a:pPr lvl="1"/>
            <a:r>
              <a:rPr lang="en-US" dirty="0"/>
              <a:t>Task-dependent training</a:t>
            </a:r>
          </a:p>
          <a:p>
            <a:pPr lvl="2"/>
            <a:r>
              <a:rPr lang="en-US" dirty="0"/>
              <a:t>Introduce special tags in the input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[CLS] Cecilia Love [SEP], 52, a retired police investigator who lives in [CLS] New Jersey [SEP], said she 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A58B8-46F6-436B-91FC-97DA4CBE4DE6}"/>
              </a:ext>
            </a:extLst>
          </p:cNvPr>
          <p:cNvSpPr txBox="1"/>
          <p:nvPr/>
        </p:nvSpPr>
        <p:spPr>
          <a:xfrm>
            <a:off x="1422400" y="5496560"/>
            <a:ext cx="8915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Language model now predicts the occurrence of a distinguished token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C93765-E989-43F7-AC70-C9E9DF960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4"/>
    </mc:Choice>
    <mc:Fallback xmlns="">
      <p:transition spd="slow" advTm="4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CE8A-44D2-4745-91C8-68F57208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27006-B6EB-4E3E-98D7-7096727AF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Language Models</a:t>
            </a:r>
          </a:p>
          <a:p>
            <a:r>
              <a:rPr lang="en-US" dirty="0"/>
              <a:t>Entity Extraction</a:t>
            </a:r>
          </a:p>
          <a:p>
            <a:r>
              <a:rPr lang="en-US" dirty="0"/>
              <a:t>Relation Extraction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6D5E26-943C-4A4B-A2B8-7E6152A84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1"/>
    </mc:Choice>
    <mc:Fallback xmlns="">
      <p:transition spd="slow" advTm="2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B38A-7E9C-4CF5-A57B-8C7D49E8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55D4-4BE6-412B-8FBA-CF4AC396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Rule-based approach</a:t>
            </a:r>
          </a:p>
          <a:p>
            <a:pPr lvl="1"/>
            <a:r>
              <a:rPr lang="en-US" dirty="0"/>
              <a:t>Express the extraction rules in a formal rule language</a:t>
            </a:r>
          </a:p>
          <a:p>
            <a:pPr lvl="1"/>
            <a:r>
              <a:rPr lang="en-US" dirty="0"/>
              <a:t>The rules can be based on </a:t>
            </a:r>
          </a:p>
          <a:p>
            <a:pPr lvl="2"/>
            <a:r>
              <a:rPr lang="en-US" dirty="0"/>
              <a:t>Regular expressions</a:t>
            </a:r>
          </a:p>
          <a:p>
            <a:pPr lvl="2"/>
            <a:r>
              <a:rPr lang="en-US" dirty="0"/>
              <a:t>References to dictionary</a:t>
            </a:r>
          </a:p>
          <a:p>
            <a:pPr lvl="2"/>
            <a:r>
              <a:rPr lang="en-US" dirty="0"/>
              <a:t>Invoke custom extractors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0D0A4D-B143-4B06-BE21-FCEE10B6B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4"/>
    </mc:Choice>
    <mc:Fallback xmlns="">
      <p:transition spd="slow" advTm="4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A637-E3B3-440C-A78D-5C0FDC0B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Entity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D6379-AF2D-4C7E-AC0E-D9A5AA8CB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  <a:p>
            <a:pPr lvl="1"/>
            <a:r>
              <a:rPr lang="en-US" dirty="0"/>
              <a:t>Louis </a:t>
            </a:r>
            <a:r>
              <a:rPr lang="en-US" dirty="0" err="1"/>
              <a:t>Vouitton</a:t>
            </a:r>
            <a:r>
              <a:rPr lang="en-US" dirty="0"/>
              <a:t> – Can be company, person, or product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Data is usually small and incomplete</a:t>
            </a:r>
          </a:p>
          <a:p>
            <a:r>
              <a:rPr lang="en-US" dirty="0"/>
              <a:t>Domain-specific Variations</a:t>
            </a:r>
          </a:p>
          <a:p>
            <a:pPr lvl="1"/>
            <a:r>
              <a:rPr lang="en-US" dirty="0"/>
              <a:t>Duplication of a cell by fission</a:t>
            </a:r>
          </a:p>
          <a:p>
            <a:pPr lvl="1"/>
            <a:r>
              <a:rPr lang="en-US" dirty="0"/>
              <a:t>Attach</a:t>
            </a:r>
          </a:p>
          <a:p>
            <a:r>
              <a:rPr lang="en-US" dirty="0"/>
              <a:t>Many different forms of an entity</a:t>
            </a:r>
          </a:p>
          <a:p>
            <a:pPr lvl="1"/>
            <a:r>
              <a:rPr lang="en-US" dirty="0"/>
              <a:t>Need to have a lexicon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227710-CD90-4564-B161-1317990EF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9"/>
    </mc:Choice>
    <mc:Fallback xmlns="">
      <p:transition spd="slow" advTm="11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81C1-6571-4265-BBB7-DA830DA9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F429-3DA0-42D5-9FE5-CBAE90468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r>
              <a:rPr lang="en-US" dirty="0"/>
              <a:t>Approaches to Relation Extraction</a:t>
            </a:r>
          </a:p>
          <a:p>
            <a:r>
              <a:rPr lang="en-US" dirty="0"/>
              <a:t>Challenges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DB83FF-3175-40C3-B53B-C23A447F9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3"/>
    </mc:Choice>
    <mc:Fallback xmlns="">
      <p:transition spd="slow" advTm="1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6C51-259E-45C2-8CEB-8029BD06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57193-F6D3-47FE-8C46-F3696F600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Cecilia Love </a:t>
            </a:r>
            <a:r>
              <a:rPr lang="en-US" b="1" i="1" u="sng" dirty="0"/>
              <a:t>lives in </a:t>
            </a:r>
            <a:r>
              <a:rPr lang="en-US" dirty="0"/>
              <a:t>Massachusetts</a:t>
            </a:r>
          </a:p>
          <a:p>
            <a:pPr lvl="1"/>
            <a:r>
              <a:rPr lang="en-US" dirty="0"/>
              <a:t>United Airline </a:t>
            </a:r>
            <a:r>
              <a:rPr lang="en-US" b="1" i="1" u="sng" dirty="0"/>
              <a:t>flies from </a:t>
            </a:r>
            <a:r>
              <a:rPr lang="en-US" dirty="0"/>
              <a:t>Boston</a:t>
            </a:r>
          </a:p>
          <a:p>
            <a:pPr lvl="1"/>
            <a:r>
              <a:rPr lang="en-US" dirty="0"/>
              <a:t>United Airlines </a:t>
            </a:r>
            <a:r>
              <a:rPr lang="en-US" b="1" i="1" u="sng" dirty="0"/>
              <a:t>flies to </a:t>
            </a:r>
            <a:r>
              <a:rPr lang="en-US" dirty="0"/>
              <a:t>Sacramento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068F77-2365-4B1F-B7F2-C5BB9E8EA7F6}"/>
              </a:ext>
            </a:extLst>
          </p:cNvPr>
          <p:cNvSpPr/>
          <p:nvPr/>
        </p:nvSpPr>
        <p:spPr>
          <a:xfrm>
            <a:off x="1752600" y="2123986"/>
            <a:ext cx="7896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	Cecilia Love, 52, a retired police investigator who lives in Massachusetts, said she paid around $370 a ticket with tax for nonstop United Airlines flights to Sacramento from Boston for her niece's high school graduation in June, 2020.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480DF3-F3C9-4C84-B831-7F17FB1E1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7"/>
    </mc:Choice>
    <mc:Fallback xmlns="">
      <p:transition spd="slow" advTm="3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6C51-259E-45C2-8CEB-8029BD06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57193-F6D3-47FE-8C46-F3696F600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Extracting information from Wikipedia </a:t>
            </a:r>
            <a:r>
              <a:rPr lang="en-US" dirty="0" err="1"/>
              <a:t>Infoboxes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F802E-1853-49F4-954D-6991A5DEA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53" t="10441"/>
          <a:stretch/>
        </p:blipFill>
        <p:spPr>
          <a:xfrm>
            <a:off x="7915274" y="76199"/>
            <a:ext cx="2943226" cy="68153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7F8B17-017B-43AF-81FD-A6B73ECD5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5"/>
    </mc:Choice>
    <mc:Fallback xmlns="">
      <p:transition spd="slow" advTm="4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34E2-7FF8-4495-A4FB-8DFFE158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93B2-6AB5-4BAF-880D-98C0D704E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Domain-specific relation extraction</a:t>
            </a:r>
          </a:p>
          <a:p>
            <a:pPr lvl="1"/>
            <a:r>
              <a:rPr lang="en-US" dirty="0"/>
              <a:t>Unified medical language system</a:t>
            </a:r>
          </a:p>
          <a:p>
            <a:pPr lvl="2"/>
            <a:r>
              <a:rPr lang="en-US" i="1" dirty="0"/>
              <a:t>causes</a:t>
            </a:r>
            <a:r>
              <a:rPr lang="en-US" dirty="0"/>
              <a:t>, </a:t>
            </a:r>
            <a:r>
              <a:rPr lang="en-US" i="1" dirty="0"/>
              <a:t>treats</a:t>
            </a:r>
            <a:r>
              <a:rPr lang="en-US" dirty="0"/>
              <a:t>, </a:t>
            </a:r>
            <a:r>
              <a:rPr lang="en-US" i="1" dirty="0"/>
              <a:t>disrupts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8FC9FD-BA11-4D63-A912-B3D90CCEE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2"/>
    </mc:Choice>
    <mc:Fallback xmlns="">
      <p:transition spd="slow" advTm="3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6F25-55D2-46C3-B337-0BCBF213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B7CB-5CB2-4A6F-9F97-F516F449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patterns (or rule-based)</a:t>
            </a:r>
          </a:p>
          <a:p>
            <a:r>
              <a:rPr lang="en-US" dirty="0"/>
              <a:t>Supervised learning</a:t>
            </a:r>
          </a:p>
          <a:p>
            <a:r>
              <a:rPr lang="en-US" dirty="0"/>
              <a:t>Open information extraction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E846BD-3718-4C59-95C1-E41CD53F0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6"/>
    </mc:Choice>
    <mc:Fallback xmlns="">
      <p:transition spd="slow" advTm="3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6F25-55D2-46C3-B337-0BCBF213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B7CB-5CB2-4A6F-9F97-F516F449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patterns (or rule-based)</a:t>
            </a:r>
          </a:p>
          <a:p>
            <a:r>
              <a:rPr lang="en-US" dirty="0"/>
              <a:t>Supervised learning</a:t>
            </a:r>
          </a:p>
          <a:p>
            <a:r>
              <a:rPr lang="en-US" dirty="0"/>
              <a:t>Open information extraction</a:t>
            </a:r>
          </a:p>
          <a:p>
            <a:pPr lvl="1"/>
            <a:r>
              <a:rPr lang="en-US" dirty="0"/>
              <a:t>Does not rely on a designed set of relations</a:t>
            </a:r>
          </a:p>
          <a:p>
            <a:pPr lvl="1"/>
            <a:r>
              <a:rPr lang="en-US" dirty="0"/>
              <a:t>Can be difficult to use / understand the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5C2D3B-0DE2-4E86-AD6C-3819125E9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11"/>
    </mc:Choice>
    <mc:Fallback xmlns="">
      <p:transition spd="slow" advTm="4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733B-8D61-4AFA-9306-89217F67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E0A9-FF32-4DFC-BB90-3168F942E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patterns (aka Hearst Patterns)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bow lute, such as the Bambara </a:t>
            </a:r>
            <a:r>
              <a:rPr lang="en-US" dirty="0" err="1"/>
              <a:t>ndang</a:t>
            </a:r>
            <a:r>
              <a:rPr lang="en-US" dirty="0"/>
              <a:t>, is plucked and has an individual curved neck for each string.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591DEB-F6C2-4B51-9753-94868743B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8"/>
    </mc:Choice>
    <mc:Fallback xmlns="">
      <p:transition spd="slow" advTm="2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733B-8D61-4AFA-9306-89217F67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E0A9-FF32-4DFC-BB90-3168F942E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Patterns (aka Hearst Patterns)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bow lute, such as the Bambara </a:t>
            </a:r>
            <a:r>
              <a:rPr lang="en-US" dirty="0" err="1"/>
              <a:t>ndang</a:t>
            </a:r>
            <a:r>
              <a:rPr lang="en-US" dirty="0"/>
              <a:t>, is plucked and has an individual curved neck for each string.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A5803-3DA2-4E43-9494-4C89B5495E7A}"/>
              </a:ext>
            </a:extLst>
          </p:cNvPr>
          <p:cNvSpPr txBox="1"/>
          <p:nvPr/>
        </p:nvSpPr>
        <p:spPr>
          <a:xfrm>
            <a:off x="2076450" y="4514850"/>
            <a:ext cx="6932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Even though we have never heard of </a:t>
            </a:r>
            <a:r>
              <a:rPr lang="en-US" sz="2400" dirty="0">
                <a:solidFill>
                  <a:srgbClr val="FF0000"/>
                </a:solidFill>
              </a:rPr>
              <a:t>Bambara </a:t>
            </a:r>
            <a:r>
              <a:rPr lang="en-US" sz="2400" dirty="0" err="1">
                <a:solidFill>
                  <a:srgbClr val="FF0000"/>
                </a:solidFill>
              </a:rPr>
              <a:t>ndang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2400" dirty="0"/>
              <a:t>but we can extract that it is </a:t>
            </a:r>
            <a:r>
              <a:rPr lang="en-US" sz="2400" dirty="0">
                <a:solidFill>
                  <a:schemeClr val="accent1"/>
                </a:solidFill>
              </a:rPr>
              <a:t>a kind </a:t>
            </a:r>
            <a:r>
              <a:rPr lang="en-US" sz="2400" dirty="0">
                <a:solidFill>
                  <a:srgbClr val="FF0000"/>
                </a:solidFill>
              </a:rPr>
              <a:t>of bow lute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048580-3A1F-498F-9B73-06318BCCF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5"/>
    </mc:Choice>
    <mc:Fallback xmlns="">
      <p:transition spd="slow" advTm="1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 of valuable information is available in text</a:t>
            </a:r>
          </a:p>
          <a:p>
            <a:pPr lvl="1"/>
            <a:r>
              <a:rPr lang="en-US" dirty="0"/>
              <a:t>SEC Filings</a:t>
            </a:r>
          </a:p>
          <a:p>
            <a:pPr lvl="1"/>
            <a:r>
              <a:rPr lang="en-US" dirty="0"/>
              <a:t>Wall Street Journal</a:t>
            </a:r>
          </a:p>
          <a:p>
            <a:pPr lvl="1"/>
            <a:r>
              <a:rPr lang="en-US" dirty="0"/>
              <a:t>Financial News</a:t>
            </a:r>
          </a:p>
          <a:p>
            <a:r>
              <a:rPr lang="en-US" dirty="0"/>
              <a:t>We can use natural language processing (NLP) for information extraction</a:t>
            </a:r>
          </a:p>
          <a:p>
            <a:pPr lvl="1"/>
            <a:r>
              <a:rPr lang="en-US" dirty="0"/>
              <a:t>This module is not in-depth discussion of NLP</a:t>
            </a:r>
          </a:p>
          <a:p>
            <a:pPr lvl="1"/>
            <a:r>
              <a:rPr lang="en-US" dirty="0"/>
              <a:t>Focus is to use NLP as a black box in service of KG construction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744D76-6AEF-47E0-B165-D8EC25345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3"/>
    </mc:Choice>
    <mc:Fallback xmlns="">
      <p:transition spd="slow" advTm="5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5F55-A448-453F-8F64-9A6B263D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3C960-D37B-4AC7-B385-9E8B9E68C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3A0C1-4228-41A7-A136-C7F713539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3" t="59960" r="27500" b="17451"/>
          <a:stretch/>
        </p:blipFill>
        <p:spPr>
          <a:xfrm>
            <a:off x="406399" y="2738120"/>
            <a:ext cx="11472263" cy="2981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281393-933C-442D-87F0-598BC240D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7"/>
    </mc:Choice>
    <mc:Fallback xmlns="">
      <p:transition spd="slow" advTm="4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F255-F53F-4AE3-B410-415298F2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Information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D3809-D2B7-448B-A84D-1B894C0E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Pattern</a:t>
            </a:r>
          </a:p>
          <a:p>
            <a:pPr lvl="1"/>
            <a:r>
              <a:rPr lang="en-US" dirty="0"/>
              <a:t>To discover pattern for a new relation collect several examples</a:t>
            </a:r>
          </a:p>
          <a:p>
            <a:pPr lvl="1"/>
            <a:r>
              <a:rPr lang="en-US" dirty="0"/>
              <a:t>Look for generalities to discover new patterns</a:t>
            </a:r>
          </a:p>
          <a:p>
            <a:pPr lvl="2"/>
            <a:r>
              <a:rPr lang="en-US" dirty="0"/>
              <a:t>Has been difficult to find patterns for some relations, e.g., has part</a:t>
            </a:r>
          </a:p>
          <a:p>
            <a:pPr lvl="2"/>
            <a:r>
              <a:rPr lang="en-US" dirty="0"/>
              <a:t>Limited success in automatically learning the patterns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7823E2-176D-4333-9307-65F64795E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0"/>
    </mc:Choice>
    <mc:Fallback xmlns="">
      <p:transition spd="slow" advTm="6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7A9C-3F8E-45CF-B672-F8E7A333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5F87-E918-4E5E-A200-609E855B6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Requires a huge amount of training data</a:t>
            </a:r>
          </a:p>
          <a:p>
            <a:pPr lvl="1"/>
            <a:r>
              <a:rPr lang="en-US" dirty="0"/>
              <a:t>We can use syntactic patterns to generate training data</a:t>
            </a:r>
          </a:p>
          <a:p>
            <a:pPr lvl="1"/>
            <a:r>
              <a:rPr lang="en-US" dirty="0"/>
              <a:t>We can also write approximate labeling functions</a:t>
            </a:r>
          </a:p>
          <a:p>
            <a:pPr lvl="2"/>
            <a:r>
              <a:rPr lang="en-US" dirty="0"/>
              <a:t>An approximate labeling function for </a:t>
            </a:r>
            <a:r>
              <a:rPr lang="en-US" dirty="0" err="1"/>
              <a:t>has_part</a:t>
            </a:r>
            <a:r>
              <a:rPr lang="en-US" dirty="0"/>
              <a:t> is to produce a dependency parse of a sentence, and look for nodes directly connected by “has” or “have”</a:t>
            </a:r>
          </a:p>
          <a:p>
            <a:pPr lvl="2"/>
            <a:r>
              <a:rPr lang="en-US" dirty="0"/>
              <a:t>An approximate labeling function for </a:t>
            </a:r>
            <a:r>
              <a:rPr lang="en-US" dirty="0" err="1"/>
              <a:t>subclass_of</a:t>
            </a:r>
            <a:r>
              <a:rPr lang="en-US" dirty="0"/>
              <a:t>: If two entities end with the same base word but one has an extra modifier (e.g., cell and eukaryotic cell)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D92752-AF12-4DAE-A191-02EB50BF1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46"/>
    </mc:Choice>
    <mc:Fallback xmlns="">
      <p:transition spd="slow" advTm="15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DECC3-87A1-46DB-9A3A-155B8EF5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79D9-ADFA-4279-973E-061B2B652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Adapting Language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[TERM1-START] Cecilia Love [TERM1-END], 52, a retired police investigator who lives in [TERM2-START] Massachusetts [TERM2-END]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training data such as the sentences above, we provide the relational label as the output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model then learns to predict the labels for input sentences as augmented above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F756C0-8869-4648-81B5-4DFF2AAB9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50"/>
    </mc:Choice>
    <mc:Fallback xmlns="">
      <p:transition spd="slow" advTm="5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D58-7755-434F-A972-27862FEE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8A328-0AC6-4826-AED9-C378E569D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  <a:p>
            <a:r>
              <a:rPr lang="en-US" dirty="0"/>
              <a:t>Human Verification</a:t>
            </a:r>
          </a:p>
          <a:p>
            <a:r>
              <a:rPr lang="en-US" dirty="0"/>
              <a:t>Specialized extraction for</a:t>
            </a:r>
          </a:p>
          <a:p>
            <a:pPr lvl="1"/>
            <a:r>
              <a:rPr lang="en-US" dirty="0"/>
              <a:t>Events</a:t>
            </a:r>
          </a:p>
          <a:p>
            <a:pPr lvl="1"/>
            <a:r>
              <a:rPr lang="en-US" dirty="0"/>
              <a:t>Temporal information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DCD443-B520-4C29-B3F7-C77B3331B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1"/>
    </mc:Choice>
    <mc:Fallback xmlns="">
      <p:transition spd="slow" advTm="5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AC38-F708-4A3E-BCD5-F9C32099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D44B-C2CB-4304-9569-898416B9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Entity extraction and relation extraction are fundamental problems to creating knowledge graphs from text</a:t>
            </a:r>
          </a:p>
          <a:p>
            <a:r>
              <a:rPr lang="en-US" dirty="0"/>
              <a:t>Use of rule-based methods for training data generation that can be fed into pre-trained language models is becoming an increasingly popular paradigm</a:t>
            </a:r>
          </a:p>
          <a:p>
            <a:r>
              <a:rPr lang="en-US" dirty="0"/>
              <a:t>Entity linking and resolution will eventually play an important role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93C6BB-7C31-4581-8273-28424D8DF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9"/>
    </mc:Choice>
    <mc:Fallback xmlns="">
      <p:transition spd="slow" advTm="5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tasks in Information Extraction</a:t>
            </a:r>
          </a:p>
          <a:p>
            <a:pPr lvl="1"/>
            <a:r>
              <a:rPr lang="en-US" dirty="0"/>
              <a:t>Entity extraction</a:t>
            </a:r>
          </a:p>
          <a:p>
            <a:pPr lvl="2"/>
            <a:r>
              <a:rPr lang="en-US" dirty="0"/>
              <a:t>People, Companies, Places, etc.</a:t>
            </a:r>
          </a:p>
          <a:p>
            <a:pPr lvl="1"/>
            <a:r>
              <a:rPr lang="en-US" dirty="0"/>
              <a:t>Relation extraction</a:t>
            </a:r>
          </a:p>
          <a:p>
            <a:pPr lvl="2"/>
            <a:r>
              <a:rPr lang="en-US" dirty="0" err="1"/>
              <a:t>works_for</a:t>
            </a:r>
            <a:r>
              <a:rPr lang="en-US" dirty="0"/>
              <a:t>, </a:t>
            </a:r>
            <a:r>
              <a:rPr lang="en-US" dirty="0" err="1"/>
              <a:t>has_location</a:t>
            </a:r>
            <a:r>
              <a:rPr lang="en-US" dirty="0"/>
              <a:t>, </a:t>
            </a:r>
            <a:r>
              <a:rPr lang="en-US" dirty="0" err="1"/>
              <a:t>has_address</a:t>
            </a:r>
            <a:endParaRPr lang="en-US" dirty="0"/>
          </a:p>
          <a:p>
            <a:pPr lvl="1"/>
            <a:r>
              <a:rPr lang="en-US" dirty="0"/>
              <a:t>Entity resolution </a:t>
            </a:r>
          </a:p>
          <a:p>
            <a:pPr lvl="2"/>
            <a:r>
              <a:rPr lang="en-US" dirty="0"/>
              <a:t>“John Smith”, “He”, “The company president”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3570C5-F8B8-4578-B8EB-88C263E8C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1"/>
    </mc:Choice>
    <mc:Fallback xmlns="">
      <p:transition spd="slow" advTm="7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tasks in Information Extraction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Entity extraction</a:t>
            </a:r>
          </a:p>
          <a:p>
            <a:pPr lvl="2"/>
            <a:r>
              <a:rPr lang="en-US" dirty="0"/>
              <a:t>People, Companies, Places, etc.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Relation extraction</a:t>
            </a:r>
          </a:p>
          <a:p>
            <a:pPr lvl="2"/>
            <a:r>
              <a:rPr lang="en-US" dirty="0" err="1"/>
              <a:t>works_for</a:t>
            </a:r>
            <a:r>
              <a:rPr lang="en-US" dirty="0"/>
              <a:t>, </a:t>
            </a:r>
            <a:r>
              <a:rPr lang="en-US" dirty="0" err="1"/>
              <a:t>has_location</a:t>
            </a:r>
            <a:r>
              <a:rPr lang="en-US" dirty="0"/>
              <a:t>, </a:t>
            </a:r>
            <a:r>
              <a:rPr lang="en-US" dirty="0" err="1"/>
              <a:t>has_address</a:t>
            </a:r>
            <a:endParaRPr lang="en-US" dirty="0"/>
          </a:p>
          <a:p>
            <a:pPr lvl="1"/>
            <a:r>
              <a:rPr lang="en-US" dirty="0"/>
              <a:t>Entity resolution </a:t>
            </a:r>
          </a:p>
          <a:p>
            <a:pPr lvl="2"/>
            <a:r>
              <a:rPr lang="en-US" dirty="0"/>
              <a:t>“John Smith”, “He”, “The company president”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DF2E3-EF30-46B9-AD01-104B12CA8C94}"/>
              </a:ext>
            </a:extLst>
          </p:cNvPr>
          <p:cNvSpPr txBox="1"/>
          <p:nvPr/>
        </p:nvSpPr>
        <p:spPr>
          <a:xfrm>
            <a:off x="3848100" y="5362575"/>
            <a:ext cx="2373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Language Models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4C7052-6B35-4160-8932-1469ED955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1"/>
    </mc:Choice>
    <mc:Fallback xmlns="">
      <p:transition spd="slow" advTm="3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language model predicts what word comes in the text next</a:t>
            </a:r>
          </a:p>
          <a:p>
            <a:pPr lvl="1"/>
            <a:r>
              <a:rPr lang="en-US" dirty="0"/>
              <a:t>Given: “students opened their …..”</a:t>
            </a:r>
          </a:p>
          <a:p>
            <a:pPr lvl="1"/>
            <a:r>
              <a:rPr lang="en-US" dirty="0"/>
              <a:t>Predict the next word: books, laptops, exams, etc.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4BE1B3-70DA-4C08-AD0F-06B5654CB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2"/>
    </mc:Choice>
    <mc:Fallback xmlns="">
      <p:transition spd="slow" advTm="2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language model predicts what word comes in the text next</a:t>
            </a:r>
          </a:p>
          <a:p>
            <a:pPr lvl="1"/>
            <a:r>
              <a:rPr lang="en-US" dirty="0"/>
              <a:t>Given: A set of words x</a:t>
            </a:r>
            <a:r>
              <a:rPr lang="en-US" baseline="-25000" dirty="0"/>
              <a:t>1</a:t>
            </a:r>
            <a:r>
              <a:rPr lang="en-US" dirty="0"/>
              <a:t>,…,x</a:t>
            </a:r>
            <a:r>
              <a:rPr lang="en-US" baseline="-25000" dirty="0"/>
              <a:t>n-1</a:t>
            </a:r>
          </a:p>
          <a:p>
            <a:pPr lvl="1"/>
            <a:r>
              <a:rPr lang="en-US" dirty="0"/>
              <a:t>Predict: P(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baseline="-25000" dirty="0"/>
              <a:t> </a:t>
            </a:r>
            <a:r>
              <a:rPr lang="en-US" dirty="0"/>
              <a:t>| x</a:t>
            </a:r>
            <a:r>
              <a:rPr lang="en-US" baseline="-25000" dirty="0"/>
              <a:t>1</a:t>
            </a:r>
            <a:r>
              <a:rPr lang="en-US" dirty="0"/>
              <a:t>,…,x</a:t>
            </a:r>
            <a:r>
              <a:rPr lang="en-US" baseline="-25000" dirty="0"/>
              <a:t>n-1</a:t>
            </a:r>
            <a:r>
              <a:rPr lang="en-US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C827E7-AE8B-4361-8F8D-9743F40B3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0"/>
    </mc:Choice>
    <mc:Fallback xmlns="">
      <p:transition spd="slow" advTm="3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Practical Applications</a:t>
            </a:r>
          </a:p>
          <a:p>
            <a:pPr lvl="1"/>
            <a:r>
              <a:rPr lang="en-US" dirty="0"/>
              <a:t>Autocompleting search queries</a:t>
            </a:r>
          </a:p>
          <a:p>
            <a:pPr lvl="1"/>
            <a:r>
              <a:rPr lang="en-US" dirty="0"/>
              <a:t>Auto completion while typing on a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86148-827A-4585-A041-048759E98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51" t="32818" r="37165" b="19646"/>
          <a:stretch/>
        </p:blipFill>
        <p:spPr>
          <a:xfrm>
            <a:off x="934720" y="3515042"/>
            <a:ext cx="4521200" cy="3078798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E45F82-1AFF-4954-A28C-86BA0CF7C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4" b="1254"/>
          <a:stretch/>
        </p:blipFill>
        <p:spPr>
          <a:xfrm>
            <a:off x="6919339" y="3220561"/>
            <a:ext cx="3413002" cy="36677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429F09-2E73-4DD4-980C-20B83C731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3"/>
    </mc:Choice>
    <mc:Fallback xmlns="">
      <p:transition spd="slow" advTm="3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5F2E-15B0-41A7-9BDD-3DCE1BA9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2859-8BE9-4610-B49A-788EE545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using deep learning models</a:t>
            </a:r>
          </a:p>
          <a:p>
            <a:pPr lvl="1"/>
            <a:r>
              <a:rPr lang="en-US" dirty="0"/>
              <a:t>Recurrent Neural Networks is a popular approach</a:t>
            </a:r>
          </a:p>
          <a:p>
            <a:r>
              <a:rPr lang="en-US" dirty="0"/>
              <a:t>Several variations of pre-trained language models are available</a:t>
            </a:r>
          </a:p>
          <a:p>
            <a:pPr lvl="1"/>
            <a:r>
              <a:rPr lang="en-US" dirty="0"/>
              <a:t>Data used for training</a:t>
            </a:r>
          </a:p>
          <a:p>
            <a:pPr lvl="1"/>
            <a:r>
              <a:rPr lang="en-US" dirty="0"/>
              <a:t>Single direction or Bi-direction</a:t>
            </a:r>
          </a:p>
          <a:p>
            <a:pPr lvl="1"/>
            <a:r>
              <a:rPr lang="en-US" dirty="0"/>
              <a:t>Specific neural architecture used</a:t>
            </a:r>
          </a:p>
          <a:p>
            <a:r>
              <a:rPr lang="en-US" dirty="0"/>
              <a:t>Available off-the-shelf and can be adapted for task at hand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0CCFF5-AA31-4A7E-91A0-48DC8E543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82"/>
    </mc:Choice>
    <mc:Fallback xmlns="">
      <p:transition spd="slow" advTm="13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1384</Words>
  <Application>Microsoft Office PowerPoint</Application>
  <PresentationFormat>Widescreen</PresentationFormat>
  <Paragraphs>201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Knowledge Graphs</vt:lpstr>
      <vt:lpstr>Outline</vt:lpstr>
      <vt:lpstr>Overview</vt:lpstr>
      <vt:lpstr>Overview</vt:lpstr>
      <vt:lpstr>Overview</vt:lpstr>
      <vt:lpstr>Language Models</vt:lpstr>
      <vt:lpstr>Language Models</vt:lpstr>
      <vt:lpstr>Language Models</vt:lpstr>
      <vt:lpstr>Language Models</vt:lpstr>
      <vt:lpstr>Entity Extraction</vt:lpstr>
      <vt:lpstr>Example</vt:lpstr>
      <vt:lpstr>Example</vt:lpstr>
      <vt:lpstr>Example</vt:lpstr>
      <vt:lpstr>Approach to Entity Extraction</vt:lpstr>
      <vt:lpstr>Approach to Entity Extraction</vt:lpstr>
      <vt:lpstr>Approach to Entity Extraction</vt:lpstr>
      <vt:lpstr>Approach to Entity Extraction</vt:lpstr>
      <vt:lpstr>Approach to Entity Extraction</vt:lpstr>
      <vt:lpstr>Approach to Entity Extraction</vt:lpstr>
      <vt:lpstr>Approach to Entity Extraction</vt:lpstr>
      <vt:lpstr>Challenges in Entity Extraction</vt:lpstr>
      <vt:lpstr>Relation Extraction</vt:lpstr>
      <vt:lpstr>Relation Extraction</vt:lpstr>
      <vt:lpstr>Relation Extraction</vt:lpstr>
      <vt:lpstr>Relation Extraction</vt:lpstr>
      <vt:lpstr>Approaches to Relation Extraction</vt:lpstr>
      <vt:lpstr>Approaches to Relation Extraction</vt:lpstr>
      <vt:lpstr>Approach to Relation Extraction</vt:lpstr>
      <vt:lpstr>Approach to Relation Extraction</vt:lpstr>
      <vt:lpstr>Approach to Relation Extraction</vt:lpstr>
      <vt:lpstr>Approach to Information Extraction</vt:lpstr>
      <vt:lpstr>Approach to Relation Extraction</vt:lpstr>
      <vt:lpstr>Approach to Relation Extraction</vt:lpstr>
      <vt:lpstr>Challenges to Relation Extraction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Graphs</dc:title>
  <dc:creator>Vinay K Chaudhri</dc:creator>
  <cp:lastModifiedBy>Vinay K Chaudhri</cp:lastModifiedBy>
  <cp:revision>19</cp:revision>
  <dcterms:created xsi:type="dcterms:W3CDTF">2020-08-21T17:55:48Z</dcterms:created>
  <dcterms:modified xsi:type="dcterms:W3CDTF">2020-09-21T20:28:12Z</dcterms:modified>
</cp:coreProperties>
</file>