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84" r:id="rId9"/>
    <p:sldId id="267" r:id="rId10"/>
    <p:sldId id="286" r:id="rId11"/>
    <p:sldId id="265" r:id="rId12"/>
    <p:sldId id="285" r:id="rId13"/>
    <p:sldId id="268" r:id="rId14"/>
    <p:sldId id="287" r:id="rId15"/>
    <p:sldId id="269" r:id="rId16"/>
    <p:sldId id="270" r:id="rId17"/>
    <p:sldId id="271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7001" autoAdjust="0"/>
    <p:restoredTop sz="94660"/>
  </p:normalViewPr>
  <p:slideViewPr>
    <p:cSldViewPr snapToGrid="0">
      <p:cViewPr>
        <p:scale>
          <a:sx n="100" d="100"/>
          <a:sy n="100" d="100"/>
        </p:scale>
        <p:origin x="-404" y="-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506DF-5FD4-4D5E-866D-3876E27E3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8577C9-3941-4F8A-BE40-4B04450D50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CADC5-6E21-47F4-A65D-09B1E2AF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8AA98-F710-46D8-BAE6-D4690066915C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EFA30-C72A-4835-B1BD-C36702F9B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6898F-293A-4579-8022-AF48515F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7774F-24BD-4700-975B-3ADA06123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72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969ED-852F-47C5-8CDA-0D08C0765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6E5438-EDDA-479F-BA59-C267A57C7A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7ED2F-FEA0-48D8-B938-7D0F0972C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8AA98-F710-46D8-BAE6-D4690066915C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560F4-C338-463C-AD45-4930CFA47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4BC9A-A7EA-46F2-B74F-EC01C005D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7774F-24BD-4700-975B-3ADA06123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561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9635AC-1CEC-4B19-AC0A-BF27F9CA18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FB7784-FAD2-4F1C-82D3-927EE48EE4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795DC-E3F6-44E6-9147-1805D1A9F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8AA98-F710-46D8-BAE6-D4690066915C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8E308-2EB0-4FE4-8226-E233C7E35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1DCAC-4B52-43EC-AC0E-1AD6186A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7774F-24BD-4700-975B-3ADA06123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020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8A48C-66B2-4139-8588-E5BD16BC0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322A9-5D75-45F5-86FB-3F60D8F4B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B0A9E-C01F-44B3-8794-B9D8D5833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8AA98-F710-46D8-BAE6-D4690066915C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461B7D-D336-434E-9F1A-2A24F4CDD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1C86B-783D-416E-AF9A-AEBCA1C8E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7774F-24BD-4700-975B-3ADA06123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802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9A9A4-C473-4208-BAC5-61DE42DD2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5BB2BF-EDAC-4BAA-8AE5-D09DD89A1C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1855E-BDD7-4207-8FDE-8E1E4B293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8AA98-F710-46D8-BAE6-D4690066915C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95FA9-53F4-40DF-94C4-FEC34A8AB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53063-EAFF-40D3-A2C1-BC8CA8B0D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7774F-24BD-4700-975B-3ADA06123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46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78253-106C-4760-9873-01606A3FC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213E6-081A-4008-AD77-CACCF2F7D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E0B82-E4E7-4D9E-9740-902F8FAB4C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DDB8DC-301B-44D9-81C5-DAD9AF66A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8AA98-F710-46D8-BAE6-D4690066915C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0BFFF9-9965-4BD8-BA32-C5A9FDA34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4B3AA3-BC41-4B6C-AD91-860AD27DE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7774F-24BD-4700-975B-3ADA06123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658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617D3-E7A1-4E2B-9AE7-72E09B77C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37F38-2C20-4319-AC53-84DEFFFB2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3FA6ED-FE90-40E8-80C8-F4E27A2B3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987C5A-D7E6-4A20-A174-ADF941AC5C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ECFDEA-B8FC-4F1C-8D97-55BB474245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6F8EE2-19EF-4B33-8FA1-4B0AEF862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8AA98-F710-46D8-BAE6-D4690066915C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72489A-64CF-4F38-84F5-F6E26F43E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F8F39E-C107-4A12-AAEE-31E7C21C4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7774F-24BD-4700-975B-3ADA06123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647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577E5-70CF-4491-9237-03136D40B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F70DB5-30E3-41B7-A314-5DA1A4423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8AA98-F710-46D8-BAE6-D4690066915C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1FC629-CF6A-46AF-B340-64C3AB8AE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A8248A-D618-44AF-A068-10AAE72D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7774F-24BD-4700-975B-3ADA06123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2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260598-4F34-4663-8512-2956B1E83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8AA98-F710-46D8-BAE6-D4690066915C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2EAB2A-CFBA-4084-B93C-4EB027664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E0731-B92C-4F5F-9FE4-3BDBA879B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7774F-24BD-4700-975B-3ADA06123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663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4B5B-DA77-49CC-B1F6-A24A12074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8AACD-B304-472D-B0ED-A781F343B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C64EC1-E1B9-45BD-BD63-743E7FCD3F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483911-DE6B-4D87-B430-3324BD3C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8AA98-F710-46D8-BAE6-D4690066915C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6E8F88-5866-44C8-84EA-705AB48EE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B558-DCBC-417E-BC00-7FB3C3F1E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7774F-24BD-4700-975B-3ADA06123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84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DFD87-3F3E-4A00-AA68-EEF5A1175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2EC50A-5E7C-47BF-BBFF-3C7C23861F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53EA1-B3D4-413F-AC33-D1BC8D7F22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DAFEE2-9CD7-49DE-A01F-1AD690637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8AA98-F710-46D8-BAE6-D4690066915C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7F253-711F-474E-B992-E3658839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BBEB43-AE82-4141-9E44-AC8939A84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7774F-24BD-4700-975B-3ADA06123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6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72F38-DF9F-40EE-9535-ED0FF9A39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020B42-315A-4182-BF7C-D1430D641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33C27-C003-48C1-8C53-FD67D4B43A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8AA98-F710-46D8-BAE6-D4690066915C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C66FB-B1CD-4904-ADED-D304F943C3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D12A1-67D3-4B33-B866-097B857055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7774F-24BD-4700-975B-3ADA06123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084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5B829-87D5-4A91-81B2-9527F541FC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are some High Value Use Cases of Knowledge Graphs?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C9FD52E-CBA8-4215-BA69-78DC44B5E7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20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90"/>
    </mc:Choice>
    <mc:Fallback>
      <p:transition spd="slow" advTm="13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2BDE5-67B3-4493-B5E2-785B402E0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Graphs for Financial Analytics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9F209-A984-4E63-A505-5ADFB896E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a supply chain network, is there a single company that connects a group of companies?</a:t>
            </a:r>
          </a:p>
          <a:p>
            <a:pPr lvl="1"/>
            <a:r>
              <a:rPr lang="en-US" dirty="0"/>
              <a:t>Answered using between-ness centrality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F2AF2A-1907-46B6-8B84-B1A610BAA2EF}"/>
              </a:ext>
            </a:extLst>
          </p:cNvPr>
          <p:cNvSpPr txBox="1"/>
          <p:nvPr/>
        </p:nvSpPr>
        <p:spPr>
          <a:xfrm>
            <a:off x="9341619" y="4097359"/>
            <a:ext cx="15442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INTERNAL </a:t>
            </a:r>
          </a:p>
          <a:p>
            <a:r>
              <a:rPr lang="en-US" sz="2400" dirty="0"/>
              <a:t>COMPANY </a:t>
            </a:r>
          </a:p>
          <a:p>
            <a:r>
              <a:rPr lang="en-US" sz="2400" dirty="0"/>
              <a:t>DATA</a:t>
            </a:r>
          </a:p>
        </p:txBody>
      </p:sp>
      <p:sp>
        <p:nvSpPr>
          <p:cNvPr id="8" name="Cross 7">
            <a:extLst>
              <a:ext uri="{FF2B5EF4-FFF2-40B4-BE49-F238E27FC236}">
                <a16:creationId xmlns:a16="http://schemas.microsoft.com/office/drawing/2014/main" id="{D8588857-F390-42B5-A844-8BE87B67AF6D}"/>
              </a:ext>
            </a:extLst>
          </p:cNvPr>
          <p:cNvSpPr/>
          <p:nvPr/>
        </p:nvSpPr>
        <p:spPr>
          <a:xfrm>
            <a:off x="7693255" y="4428284"/>
            <a:ext cx="562162" cy="538480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AFD0EE-2BAF-4C24-80A3-7EFEE8125B89}"/>
              </a:ext>
            </a:extLst>
          </p:cNvPr>
          <p:cNvSpPr txBox="1"/>
          <p:nvPr/>
        </p:nvSpPr>
        <p:spPr>
          <a:xfrm>
            <a:off x="8813353" y="3728027"/>
            <a:ext cx="2456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Who are my customers?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BA3EE71-EE07-4A09-88AD-623F303D377D}"/>
              </a:ext>
            </a:extLst>
          </p:cNvPr>
          <p:cNvSpPr/>
          <p:nvPr/>
        </p:nvSpPr>
        <p:spPr>
          <a:xfrm>
            <a:off x="468153" y="4043514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A2CA828-5A1E-440F-8C96-1C0386A67AF1}"/>
              </a:ext>
            </a:extLst>
          </p:cNvPr>
          <p:cNvSpPr/>
          <p:nvPr/>
        </p:nvSpPr>
        <p:spPr>
          <a:xfrm>
            <a:off x="1586581" y="5607781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59C9F13-0F4E-43F1-838D-1EDDEF413457}"/>
              </a:ext>
            </a:extLst>
          </p:cNvPr>
          <p:cNvCxnSpPr>
            <a:cxnSpLocks/>
            <a:stCxn id="33" idx="1"/>
            <a:endCxn id="15" idx="5"/>
          </p:cNvCxnSpPr>
          <p:nvPr/>
        </p:nvCxnSpPr>
        <p:spPr>
          <a:xfrm flipH="1" flipV="1">
            <a:off x="789021" y="4353812"/>
            <a:ext cx="1409272" cy="4645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C5D08C73-FDE7-4306-84AA-65EF2DDF0B44}"/>
              </a:ext>
            </a:extLst>
          </p:cNvPr>
          <p:cNvSpPr/>
          <p:nvPr/>
        </p:nvSpPr>
        <p:spPr>
          <a:xfrm>
            <a:off x="3021285" y="3546258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1521271-1D7C-475E-92D0-D698DE182D44}"/>
              </a:ext>
            </a:extLst>
          </p:cNvPr>
          <p:cNvSpPr/>
          <p:nvPr/>
        </p:nvSpPr>
        <p:spPr>
          <a:xfrm>
            <a:off x="2143241" y="4765141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002D8F5-26BB-4375-BB8F-425A10F87848}"/>
              </a:ext>
            </a:extLst>
          </p:cNvPr>
          <p:cNvCxnSpPr>
            <a:cxnSpLocks/>
            <a:stCxn id="25" idx="0"/>
            <a:endCxn id="33" idx="3"/>
          </p:cNvCxnSpPr>
          <p:nvPr/>
        </p:nvCxnSpPr>
        <p:spPr>
          <a:xfrm flipV="1">
            <a:off x="1774541" y="5075439"/>
            <a:ext cx="423752" cy="5323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3ECEBF1-A966-46B3-A94B-EC4F5B1FD083}"/>
              </a:ext>
            </a:extLst>
          </p:cNvPr>
          <p:cNvCxnSpPr>
            <a:cxnSpLocks/>
            <a:stCxn id="33" idx="7"/>
            <a:endCxn id="32" idx="2"/>
          </p:cNvCxnSpPr>
          <p:nvPr/>
        </p:nvCxnSpPr>
        <p:spPr>
          <a:xfrm flipV="1">
            <a:off x="2464109" y="3728027"/>
            <a:ext cx="557176" cy="109035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D7CFD2CC-76F1-4DD4-813C-DA412C375206}"/>
              </a:ext>
            </a:extLst>
          </p:cNvPr>
          <p:cNvSpPr/>
          <p:nvPr/>
        </p:nvSpPr>
        <p:spPr>
          <a:xfrm>
            <a:off x="280193" y="4908862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6056A42-8B2A-4807-B79D-F35A5544DC84}"/>
              </a:ext>
            </a:extLst>
          </p:cNvPr>
          <p:cNvCxnSpPr>
            <a:cxnSpLocks/>
            <a:endCxn id="36" idx="0"/>
          </p:cNvCxnSpPr>
          <p:nvPr/>
        </p:nvCxnSpPr>
        <p:spPr>
          <a:xfrm flipH="1">
            <a:off x="468153" y="4406716"/>
            <a:ext cx="167756" cy="502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C321FD2B-9A07-495D-B3B0-7B6013B391DB}"/>
              </a:ext>
            </a:extLst>
          </p:cNvPr>
          <p:cNvSpPr txBox="1"/>
          <p:nvPr/>
        </p:nvSpPr>
        <p:spPr>
          <a:xfrm>
            <a:off x="569754" y="401947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pic>
        <p:nvPicPr>
          <p:cNvPr id="20" name="Picture 2" descr="FactSet Research Systems (FDS)">
            <a:extLst>
              <a:ext uri="{FF2B5EF4-FFF2-40B4-BE49-F238E27FC236}">
                <a16:creationId xmlns:a16="http://schemas.microsoft.com/office/drawing/2014/main" id="{A0CBA196-368D-4C76-AADE-45F15467B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852" y="378566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236E6D6-401A-4499-B774-6AED270BA06C}"/>
              </a:ext>
            </a:extLst>
          </p:cNvPr>
          <p:cNvSpPr txBox="1"/>
          <p:nvPr/>
        </p:nvSpPr>
        <p:spPr>
          <a:xfrm>
            <a:off x="4860791" y="3781657"/>
            <a:ext cx="227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Who supplies to who?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24D7C69-18A6-47AA-A547-FBA9804039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83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25"/>
    </mc:Choice>
    <mc:Fallback>
      <p:transition spd="slow" advTm="14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2BDE5-67B3-4493-B5E2-785B402E0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Graphs for Financial Analytics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AAFFDABF-FD71-411F-B16E-7F8E056A69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startups have attracted most influential investors?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F2AF2A-1907-46B6-8B84-B1A610BAA2EF}"/>
              </a:ext>
            </a:extLst>
          </p:cNvPr>
          <p:cNvSpPr txBox="1"/>
          <p:nvPr/>
        </p:nvSpPr>
        <p:spPr>
          <a:xfrm>
            <a:off x="9302827" y="3225075"/>
            <a:ext cx="15442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INTERNAL </a:t>
            </a:r>
          </a:p>
          <a:p>
            <a:r>
              <a:rPr lang="en-US" sz="2400" dirty="0"/>
              <a:t>COMPANY </a:t>
            </a:r>
          </a:p>
          <a:p>
            <a:r>
              <a:rPr lang="en-US" sz="2400" dirty="0"/>
              <a:t>DATA</a:t>
            </a:r>
          </a:p>
        </p:txBody>
      </p:sp>
      <p:sp>
        <p:nvSpPr>
          <p:cNvPr id="8" name="Cross 7">
            <a:extLst>
              <a:ext uri="{FF2B5EF4-FFF2-40B4-BE49-F238E27FC236}">
                <a16:creationId xmlns:a16="http://schemas.microsoft.com/office/drawing/2014/main" id="{D8588857-F390-42B5-A844-8BE87B67AF6D}"/>
              </a:ext>
            </a:extLst>
          </p:cNvPr>
          <p:cNvSpPr/>
          <p:nvPr/>
        </p:nvSpPr>
        <p:spPr>
          <a:xfrm>
            <a:off x="7654463" y="3556000"/>
            <a:ext cx="562162" cy="538480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AFD0EE-2BAF-4C24-80A3-7EFEE8125B89}"/>
              </a:ext>
            </a:extLst>
          </p:cNvPr>
          <p:cNvSpPr txBox="1"/>
          <p:nvPr/>
        </p:nvSpPr>
        <p:spPr>
          <a:xfrm>
            <a:off x="8774561" y="2855743"/>
            <a:ext cx="2456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Who are my customers?</a:t>
            </a:r>
          </a:p>
        </p:txBody>
      </p:sp>
      <p:pic>
        <p:nvPicPr>
          <p:cNvPr id="33" name="Picture 32" descr="A picture containing drawing&#10;&#10;Description automatically generated">
            <a:extLst>
              <a:ext uri="{FF2B5EF4-FFF2-40B4-BE49-F238E27FC236}">
                <a16:creationId xmlns:a16="http://schemas.microsoft.com/office/drawing/2014/main" id="{A5FA5F60-14AE-47A8-B9B2-012D6C9AA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347" y="3292543"/>
            <a:ext cx="2983656" cy="104456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C1E39AD-E2DC-4E16-A71E-EA9B1F65098A}"/>
              </a:ext>
            </a:extLst>
          </p:cNvPr>
          <p:cNvSpPr txBox="1"/>
          <p:nvPr/>
        </p:nvSpPr>
        <p:spPr>
          <a:xfrm>
            <a:off x="4847813" y="3040409"/>
            <a:ext cx="2170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Who is funding who?</a:t>
            </a:r>
          </a:p>
        </p:txBody>
      </p:sp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90651DA5-D23F-4099-B104-F3D5EF952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46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37"/>
    </mc:Choice>
    <mc:Fallback>
      <p:transition spd="slow" advTm="36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2BDE5-67B3-4493-B5E2-785B402E0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Graphs for Financial Analytics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3EB531-ECE2-4193-B864-076025706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startups have attracted most influential investors?</a:t>
            </a:r>
          </a:p>
          <a:p>
            <a:pPr lvl="1"/>
            <a:r>
              <a:rPr lang="en-US" dirty="0"/>
              <a:t>Answered using page rank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F2AF2A-1907-46B6-8B84-B1A610BAA2EF}"/>
              </a:ext>
            </a:extLst>
          </p:cNvPr>
          <p:cNvSpPr txBox="1"/>
          <p:nvPr/>
        </p:nvSpPr>
        <p:spPr>
          <a:xfrm>
            <a:off x="9302827" y="3225075"/>
            <a:ext cx="15442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INTERNAL </a:t>
            </a:r>
          </a:p>
          <a:p>
            <a:r>
              <a:rPr lang="en-US" sz="2400" dirty="0"/>
              <a:t>COMPANY </a:t>
            </a:r>
          </a:p>
          <a:p>
            <a:r>
              <a:rPr lang="en-US" sz="2400" dirty="0"/>
              <a:t>DATA</a:t>
            </a:r>
          </a:p>
        </p:txBody>
      </p:sp>
      <p:sp>
        <p:nvSpPr>
          <p:cNvPr id="8" name="Cross 7">
            <a:extLst>
              <a:ext uri="{FF2B5EF4-FFF2-40B4-BE49-F238E27FC236}">
                <a16:creationId xmlns:a16="http://schemas.microsoft.com/office/drawing/2014/main" id="{D8588857-F390-42B5-A844-8BE87B67AF6D}"/>
              </a:ext>
            </a:extLst>
          </p:cNvPr>
          <p:cNvSpPr/>
          <p:nvPr/>
        </p:nvSpPr>
        <p:spPr>
          <a:xfrm>
            <a:off x="7654463" y="3556000"/>
            <a:ext cx="562162" cy="538480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AFD0EE-2BAF-4C24-80A3-7EFEE8125B89}"/>
              </a:ext>
            </a:extLst>
          </p:cNvPr>
          <p:cNvSpPr txBox="1"/>
          <p:nvPr/>
        </p:nvSpPr>
        <p:spPr>
          <a:xfrm>
            <a:off x="8774561" y="2855743"/>
            <a:ext cx="2456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Who are my customers?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CFD5E93-EE22-4D65-B649-B4588A9B6F66}"/>
              </a:ext>
            </a:extLst>
          </p:cNvPr>
          <p:cNvSpPr/>
          <p:nvPr/>
        </p:nvSpPr>
        <p:spPr>
          <a:xfrm>
            <a:off x="1617437" y="3636471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B24F5D4-3D16-4F06-831E-CC9D87FCCEFB}"/>
              </a:ext>
            </a:extLst>
          </p:cNvPr>
          <p:cNvSpPr/>
          <p:nvPr/>
        </p:nvSpPr>
        <p:spPr>
          <a:xfrm>
            <a:off x="3359877" y="3793789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FC0B0F5-006E-4862-893E-22322FD4B7F3}"/>
              </a:ext>
            </a:extLst>
          </p:cNvPr>
          <p:cNvSpPr/>
          <p:nvPr/>
        </p:nvSpPr>
        <p:spPr>
          <a:xfrm>
            <a:off x="3390357" y="2839544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03037D6-4C2D-4968-BE77-B47337C0466C}"/>
              </a:ext>
            </a:extLst>
          </p:cNvPr>
          <p:cNvSpPr/>
          <p:nvPr/>
        </p:nvSpPr>
        <p:spPr>
          <a:xfrm>
            <a:off x="2602957" y="3384694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9CFBDEA-5846-4D2B-A6B4-F76C57DB8B94}"/>
              </a:ext>
            </a:extLst>
          </p:cNvPr>
          <p:cNvSpPr/>
          <p:nvPr/>
        </p:nvSpPr>
        <p:spPr>
          <a:xfrm>
            <a:off x="991741" y="4684038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660AF89-2B8A-4A1B-9A12-487EFA436569}"/>
              </a:ext>
            </a:extLst>
          </p:cNvPr>
          <p:cNvSpPr/>
          <p:nvPr/>
        </p:nvSpPr>
        <p:spPr>
          <a:xfrm>
            <a:off x="388933" y="4527273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A7EAF30-3C28-417F-BAD1-F6CD728C2086}"/>
              </a:ext>
            </a:extLst>
          </p:cNvPr>
          <p:cNvSpPr/>
          <p:nvPr/>
        </p:nvSpPr>
        <p:spPr>
          <a:xfrm>
            <a:off x="1782095" y="4793683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2B59B3A-1AC3-439B-980A-76D36161D1E6}"/>
              </a:ext>
            </a:extLst>
          </p:cNvPr>
          <p:cNvSpPr/>
          <p:nvPr/>
        </p:nvSpPr>
        <p:spPr>
          <a:xfrm>
            <a:off x="2414997" y="4763889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4F3CD5B-DE06-4C6F-B520-B9F45798F374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1853657" y="4005349"/>
            <a:ext cx="116398" cy="788334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CC4B214-95CC-4943-8CD8-24D6A2CA2549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2923825" y="3686730"/>
            <a:ext cx="491104" cy="160298"/>
          </a:xfrm>
          <a:prstGeom prst="line">
            <a:avLst/>
          </a:prstGeom>
          <a:ln w="127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F25EC1B-3728-4A67-9F6F-D9239AD85750}"/>
              </a:ext>
            </a:extLst>
          </p:cNvPr>
          <p:cNvCxnSpPr>
            <a:cxnSpLocks/>
            <a:endCxn id="17" idx="7"/>
          </p:cNvCxnSpPr>
          <p:nvPr/>
        </p:nvCxnSpPr>
        <p:spPr>
          <a:xfrm flipH="1">
            <a:off x="2923825" y="3117801"/>
            <a:ext cx="521584" cy="320132"/>
          </a:xfrm>
          <a:prstGeom prst="line">
            <a:avLst/>
          </a:prstGeom>
          <a:ln w="127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B27DC7B-91F1-4399-8A46-0CD2A234D357}"/>
              </a:ext>
            </a:extLst>
          </p:cNvPr>
          <p:cNvCxnSpPr>
            <a:cxnSpLocks/>
            <a:stCxn id="18" idx="7"/>
            <a:endCxn id="14" idx="3"/>
          </p:cNvCxnSpPr>
          <p:nvPr/>
        </p:nvCxnSpPr>
        <p:spPr>
          <a:xfrm flipV="1">
            <a:off x="1312609" y="3946769"/>
            <a:ext cx="359880" cy="790508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83A78A1-D0F8-4159-8157-81B007FE181F}"/>
              </a:ext>
            </a:extLst>
          </p:cNvPr>
          <p:cNvCxnSpPr>
            <a:cxnSpLocks/>
            <a:stCxn id="14" idx="2"/>
            <a:endCxn id="19" idx="7"/>
          </p:cNvCxnSpPr>
          <p:nvPr/>
        </p:nvCxnSpPr>
        <p:spPr>
          <a:xfrm flipH="1">
            <a:off x="709801" y="3818240"/>
            <a:ext cx="907636" cy="762272"/>
          </a:xfrm>
          <a:prstGeom prst="line">
            <a:avLst/>
          </a:prstGeom>
          <a:ln w="127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368A307-1959-4759-BDB3-CD69F6232530}"/>
              </a:ext>
            </a:extLst>
          </p:cNvPr>
          <p:cNvCxnSpPr>
            <a:cxnSpLocks/>
            <a:endCxn id="17" idx="2"/>
          </p:cNvCxnSpPr>
          <p:nvPr/>
        </p:nvCxnSpPr>
        <p:spPr>
          <a:xfrm flipV="1">
            <a:off x="1998851" y="3566463"/>
            <a:ext cx="604106" cy="224574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1812083-80EC-4E07-B353-25ED7A065BFF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1976847" y="3918763"/>
            <a:ext cx="626110" cy="845126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59278B7-2032-415D-9C0C-54EC12143DC5}"/>
              </a:ext>
            </a:extLst>
          </p:cNvPr>
          <p:cNvCxnSpPr>
            <a:cxnSpLocks/>
          </p:cNvCxnSpPr>
          <p:nvPr/>
        </p:nvCxnSpPr>
        <p:spPr>
          <a:xfrm flipV="1">
            <a:off x="1998644" y="3659121"/>
            <a:ext cx="604106" cy="224574"/>
          </a:xfrm>
          <a:prstGeom prst="line">
            <a:avLst/>
          </a:prstGeom>
          <a:ln w="127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AA67F55-E647-4589-9E88-AC5AD9599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347" y="3292543"/>
            <a:ext cx="2983656" cy="104456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DE2CC75-E78C-423B-90ED-C3BD892B4157}"/>
              </a:ext>
            </a:extLst>
          </p:cNvPr>
          <p:cNvSpPr txBox="1"/>
          <p:nvPr/>
        </p:nvSpPr>
        <p:spPr>
          <a:xfrm>
            <a:off x="4847813" y="3040409"/>
            <a:ext cx="2170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Who is funding who?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99C3060-E5A3-4E16-A88B-86672CEB3B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21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54"/>
    </mc:Choice>
    <mc:Fallback>
      <p:transition spd="slow" advTm="10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2BDE5-67B3-4493-B5E2-785B402E0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Graphs for Financial Analytics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9F209-A984-4E63-A505-5ADFB896E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group of investors tend to coinvest?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F2AF2A-1907-46B6-8B84-B1A610BAA2EF}"/>
              </a:ext>
            </a:extLst>
          </p:cNvPr>
          <p:cNvSpPr txBox="1"/>
          <p:nvPr/>
        </p:nvSpPr>
        <p:spPr>
          <a:xfrm>
            <a:off x="9302827" y="3225075"/>
            <a:ext cx="15442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INTERNAL </a:t>
            </a:r>
          </a:p>
          <a:p>
            <a:r>
              <a:rPr lang="en-US" sz="2400" dirty="0"/>
              <a:t>COMPANY </a:t>
            </a:r>
          </a:p>
          <a:p>
            <a:r>
              <a:rPr lang="en-US" sz="2400" dirty="0"/>
              <a:t>DATA</a:t>
            </a:r>
          </a:p>
        </p:txBody>
      </p:sp>
      <p:sp>
        <p:nvSpPr>
          <p:cNvPr id="8" name="Cross 7">
            <a:extLst>
              <a:ext uri="{FF2B5EF4-FFF2-40B4-BE49-F238E27FC236}">
                <a16:creationId xmlns:a16="http://schemas.microsoft.com/office/drawing/2014/main" id="{D8588857-F390-42B5-A844-8BE87B67AF6D}"/>
              </a:ext>
            </a:extLst>
          </p:cNvPr>
          <p:cNvSpPr/>
          <p:nvPr/>
        </p:nvSpPr>
        <p:spPr>
          <a:xfrm>
            <a:off x="7654463" y="3556000"/>
            <a:ext cx="562162" cy="538480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AFD0EE-2BAF-4C24-80A3-7EFEE8125B89}"/>
              </a:ext>
            </a:extLst>
          </p:cNvPr>
          <p:cNvSpPr txBox="1"/>
          <p:nvPr/>
        </p:nvSpPr>
        <p:spPr>
          <a:xfrm>
            <a:off x="8774561" y="2855743"/>
            <a:ext cx="2456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Who are my customers?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78AF15A-D939-49E6-A13C-86F706648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347" y="3292543"/>
            <a:ext cx="2983656" cy="10445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80D249A-8C49-476F-AA24-A6B65CBC2A7C}"/>
              </a:ext>
            </a:extLst>
          </p:cNvPr>
          <p:cNvSpPr txBox="1"/>
          <p:nvPr/>
        </p:nvSpPr>
        <p:spPr>
          <a:xfrm>
            <a:off x="4847813" y="3040409"/>
            <a:ext cx="2170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Who is funding who?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E8C8E04-4D28-49B6-BDB6-ACDBD31595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545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73"/>
    </mc:Choice>
    <mc:Fallback>
      <p:transition spd="slow" advTm="8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2BDE5-67B3-4493-B5E2-785B402E0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Graphs for Financial Analytics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9F209-A984-4E63-A505-5ADFB896E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group of investors tend to coinvest?</a:t>
            </a:r>
          </a:p>
          <a:p>
            <a:pPr lvl="1"/>
            <a:r>
              <a:rPr lang="en-US" dirty="0"/>
              <a:t>Answered using community detection algorithms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F2AF2A-1907-46B6-8B84-B1A610BAA2EF}"/>
              </a:ext>
            </a:extLst>
          </p:cNvPr>
          <p:cNvSpPr txBox="1"/>
          <p:nvPr/>
        </p:nvSpPr>
        <p:spPr>
          <a:xfrm>
            <a:off x="9302827" y="3225075"/>
            <a:ext cx="15442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INTERNAL </a:t>
            </a:r>
          </a:p>
          <a:p>
            <a:r>
              <a:rPr lang="en-US" sz="2400" dirty="0"/>
              <a:t>COMPANY </a:t>
            </a:r>
          </a:p>
          <a:p>
            <a:r>
              <a:rPr lang="en-US" sz="2400" dirty="0"/>
              <a:t>DATA</a:t>
            </a:r>
          </a:p>
        </p:txBody>
      </p:sp>
      <p:sp>
        <p:nvSpPr>
          <p:cNvPr id="8" name="Cross 7">
            <a:extLst>
              <a:ext uri="{FF2B5EF4-FFF2-40B4-BE49-F238E27FC236}">
                <a16:creationId xmlns:a16="http://schemas.microsoft.com/office/drawing/2014/main" id="{D8588857-F390-42B5-A844-8BE87B67AF6D}"/>
              </a:ext>
            </a:extLst>
          </p:cNvPr>
          <p:cNvSpPr/>
          <p:nvPr/>
        </p:nvSpPr>
        <p:spPr>
          <a:xfrm>
            <a:off x="7654463" y="3556000"/>
            <a:ext cx="562162" cy="538480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AFD0EE-2BAF-4C24-80A3-7EFEE8125B89}"/>
              </a:ext>
            </a:extLst>
          </p:cNvPr>
          <p:cNvSpPr txBox="1"/>
          <p:nvPr/>
        </p:nvSpPr>
        <p:spPr>
          <a:xfrm>
            <a:off x="8774561" y="2855743"/>
            <a:ext cx="2456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Who are my customers?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78AF15A-D939-49E6-A13C-86F706648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347" y="3292543"/>
            <a:ext cx="2983656" cy="10445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80D249A-8C49-476F-AA24-A6B65CBC2A7C}"/>
              </a:ext>
            </a:extLst>
          </p:cNvPr>
          <p:cNvSpPr txBox="1"/>
          <p:nvPr/>
        </p:nvSpPr>
        <p:spPr>
          <a:xfrm>
            <a:off x="4847813" y="3040409"/>
            <a:ext cx="2170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Who is funding who?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4ACFDBD-FA5D-4BB2-BA4A-5B6CCDA1B7AA}"/>
              </a:ext>
            </a:extLst>
          </p:cNvPr>
          <p:cNvSpPr/>
          <p:nvPr/>
        </p:nvSpPr>
        <p:spPr>
          <a:xfrm>
            <a:off x="961382" y="3040409"/>
            <a:ext cx="1122681" cy="225238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2BA2057-E13A-4882-BC6E-F772131B763D}"/>
              </a:ext>
            </a:extLst>
          </p:cNvPr>
          <p:cNvSpPr/>
          <p:nvPr/>
        </p:nvSpPr>
        <p:spPr>
          <a:xfrm>
            <a:off x="1245862" y="3332191"/>
            <a:ext cx="558800" cy="58197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15C14AD-1CAA-467D-B6FA-98F099A733A9}"/>
              </a:ext>
            </a:extLst>
          </p:cNvPr>
          <p:cNvSpPr/>
          <p:nvPr/>
        </p:nvSpPr>
        <p:spPr>
          <a:xfrm>
            <a:off x="1245862" y="4683471"/>
            <a:ext cx="558800" cy="58197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A8554E8-D790-4E6D-BD50-1DDDC2A9B887}"/>
              </a:ext>
            </a:extLst>
          </p:cNvPr>
          <p:cNvCxnSpPr>
            <a:stCxn id="33" idx="3"/>
            <a:endCxn id="34" idx="1"/>
          </p:cNvCxnSpPr>
          <p:nvPr/>
        </p:nvCxnSpPr>
        <p:spPr>
          <a:xfrm>
            <a:off x="1327696" y="3828939"/>
            <a:ext cx="0" cy="93976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94F399E-3816-485D-8E64-0E7684600569}"/>
              </a:ext>
            </a:extLst>
          </p:cNvPr>
          <p:cNvCxnSpPr>
            <a:cxnSpLocks/>
            <a:stCxn id="34" idx="7"/>
            <a:endCxn id="33" idx="5"/>
          </p:cNvCxnSpPr>
          <p:nvPr/>
        </p:nvCxnSpPr>
        <p:spPr>
          <a:xfrm flipV="1">
            <a:off x="1722828" y="3828939"/>
            <a:ext cx="0" cy="93976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831EE78-99B4-4BDE-AAD1-83A9E6438D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842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86"/>
    </mc:Choice>
    <mc:Fallback>
      <p:transition spd="slow" advTm="23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2BDE5-67B3-4493-B5E2-785B402E0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Graphs for Financial Analytics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9F209-A984-4E63-A505-5ADFB896E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 business questions</a:t>
            </a:r>
          </a:p>
          <a:p>
            <a:pPr lvl="1"/>
            <a:r>
              <a:rPr lang="en-US" dirty="0"/>
              <a:t>Which companies are most like a given company?</a:t>
            </a:r>
          </a:p>
          <a:p>
            <a:pPr lvl="2"/>
            <a:r>
              <a:rPr lang="en-US" dirty="0"/>
              <a:t>Use graph embeddings to calculate similarity</a:t>
            </a:r>
          </a:p>
          <a:p>
            <a:pPr lvl="1"/>
            <a:r>
              <a:rPr lang="en-US" dirty="0"/>
              <a:t>Which company might be a good future client for us?</a:t>
            </a:r>
          </a:p>
          <a:p>
            <a:pPr lvl="2"/>
            <a:r>
              <a:rPr lang="en-US" dirty="0"/>
              <a:t>Use link prediction to identify future customers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843CEE6-7A92-4B84-BCA1-E87E8E9694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73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36"/>
    </mc:Choice>
    <mc:Fallback>
      <p:transition spd="slow" advTm="33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C7AE0-F627-448B-BC83-3CF0CD438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Graphs for Financial Calculations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8C532-10A2-4F8B-AE49-8405C908B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Federal Tax Law</a:t>
            </a:r>
          </a:p>
          <a:p>
            <a:pPr lvl="1"/>
            <a:r>
              <a:rPr lang="en-US" dirty="0"/>
              <a:t>72,000 pages</a:t>
            </a:r>
          </a:p>
          <a:p>
            <a:pPr lvl="1"/>
            <a:r>
              <a:rPr lang="en-US" dirty="0"/>
              <a:t>1000s forms</a:t>
            </a:r>
          </a:p>
          <a:p>
            <a:pPr lvl="1"/>
            <a:r>
              <a:rPr lang="en-US" dirty="0"/>
              <a:t>Changing every year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0D1766-80EC-4726-AFEF-3A9AFEDDFA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67" t="20741" r="43666" b="40316"/>
          <a:stretch/>
        </p:blipFill>
        <p:spPr>
          <a:xfrm>
            <a:off x="4155660" y="1309550"/>
            <a:ext cx="6528904" cy="45164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EAC58C-977D-4D72-A996-EDFDFBDC3F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67" t="80464" r="43666" b="9931"/>
          <a:stretch/>
        </p:blipFill>
        <p:spPr>
          <a:xfrm>
            <a:off x="4155660" y="5826015"/>
            <a:ext cx="6528903" cy="111390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4EFAE6B-EDFA-4547-B23C-640CFB43B2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52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95"/>
    </mc:Choice>
    <mc:Fallback>
      <p:transition spd="slow" advTm="57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C7AE0-F627-448B-BC83-3CF0CD438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Graphs for Financial Calculations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8C532-10A2-4F8B-AE49-8405C908B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 the tax law using a set of rules</a:t>
            </a:r>
          </a:p>
          <a:p>
            <a:r>
              <a:rPr lang="en-US" dirty="0"/>
              <a:t>Leverage the graph structure in the rules to</a:t>
            </a:r>
          </a:p>
          <a:p>
            <a:pPr lvl="1"/>
            <a:r>
              <a:rPr lang="en-US" dirty="0"/>
              <a:t>Generate user interviews/dialogs</a:t>
            </a:r>
          </a:p>
          <a:p>
            <a:pPr lvl="1"/>
            <a:r>
              <a:rPr lang="en-US" dirty="0"/>
              <a:t>Apply the rules for tax calculations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57021F3-0E5C-4D7D-91D8-D6FE8D2ED7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08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75"/>
    </mc:Choice>
    <mc:Fallback>
      <p:transition spd="slow" advTm="36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C7AE0-F627-448B-BC83-3CF0CD438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Graphs for Financial Calculations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AEFAB1-AC6A-4FD6-B756-866E4B9C6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person is qualified for a tax benefit if: </a:t>
            </a:r>
          </a:p>
          <a:p>
            <a:pPr lvl="2"/>
            <a:r>
              <a:rPr lang="en-US" dirty="0"/>
              <a:t>the person is a resident of California, and</a:t>
            </a:r>
          </a:p>
          <a:p>
            <a:pPr lvl="2"/>
            <a:r>
              <a:rPr lang="en-US" dirty="0"/>
              <a:t>the age of the person is greater than 18 years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9028F93-B1B8-4D25-A16A-B5A2FD211F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72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76"/>
    </mc:Choice>
    <mc:Fallback>
      <p:transition spd="slow" advTm="21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C7AE0-F627-448B-BC83-3CF0CD438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Graphs for Financial Calculations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AEFAB1-AC6A-4FD6-B756-866E4B9C6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person is qualified for a tax benefit if: </a:t>
            </a:r>
          </a:p>
          <a:p>
            <a:pPr lvl="2"/>
            <a:r>
              <a:rPr lang="en-US" dirty="0"/>
              <a:t>the person is a resident of California, and</a:t>
            </a:r>
          </a:p>
          <a:p>
            <a:pPr lvl="2"/>
            <a:r>
              <a:rPr lang="en-US" dirty="0"/>
              <a:t>the age of the person is greater than 18 years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2653EF9-24D2-4977-A182-404DCF4DCB0C}"/>
              </a:ext>
            </a:extLst>
          </p:cNvPr>
          <p:cNvGraphicFramePr>
            <a:graphicFrameLocks noGrp="1"/>
          </p:cNvGraphicFramePr>
          <p:nvPr/>
        </p:nvGraphicFramePr>
        <p:xfrm>
          <a:off x="1287144" y="2995454"/>
          <a:ext cx="8847455" cy="1005840"/>
        </p:xfrm>
        <a:graphic>
          <a:graphicData uri="http://schemas.openxmlformats.org/drawingml/2006/table">
            <a:tbl>
              <a:tblPr/>
              <a:tblGrid>
                <a:gridCol w="8847455">
                  <a:extLst>
                    <a:ext uri="{9D8B030D-6E8A-4147-A177-3AD203B41FA5}">
                      <a16:colId xmlns:a16="http://schemas.microsoft.com/office/drawing/2014/main" val="12730861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qualified_for_tax_benefit</a:t>
                      </a:r>
                      <a:r>
                        <a:rPr lang="en-US" dirty="0"/>
                        <a:t>(P) :- </a:t>
                      </a:r>
                      <a:r>
                        <a:rPr lang="en-US" dirty="0" err="1"/>
                        <a:t>resident_of</a:t>
                      </a:r>
                      <a:r>
                        <a:rPr lang="en-US" dirty="0"/>
                        <a:t>(P,CA) &amp; age(P,N) &amp; min(N,18,18) </a:t>
                      </a:r>
                    </a:p>
                    <a:p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943640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7060914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5F8BDE3-5031-44EC-A916-F84039A7B4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90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30"/>
    </mc:Choice>
    <mc:Fallback>
      <p:transition spd="slow" advTm="21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AFA66-93D3-43FD-8B71-FD3378BC3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of Knowledge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ED168-31EC-4131-BDF1-74A56ABE3C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Entertainment: Knowledge Graph of Marvel’s Cinematic Universe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20E7DA-62AC-416A-8763-0F72663EA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5568" y="2514405"/>
            <a:ext cx="4737343" cy="379749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B6ED4BE-1D1A-4F91-81A5-657D623E94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53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508"/>
    </mc:Choice>
    <mc:Fallback>
      <p:transition spd="slow" advTm="53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C7AE0-F627-448B-BC83-3CF0CD438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Graphs for Financial Calculations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AEFAB1-AC6A-4FD6-B756-866E4B9C6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person is qualified for a tax benefit if: </a:t>
            </a:r>
          </a:p>
          <a:p>
            <a:pPr lvl="2"/>
            <a:r>
              <a:rPr lang="en-US" dirty="0"/>
              <a:t>the person is a resident of California, and</a:t>
            </a:r>
          </a:p>
          <a:p>
            <a:pPr lvl="2"/>
            <a:r>
              <a:rPr lang="en-US" dirty="0"/>
              <a:t>the age of the person is greater than 18 years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2653EF9-24D2-4977-A182-404DCF4DCB0C}"/>
              </a:ext>
            </a:extLst>
          </p:cNvPr>
          <p:cNvGraphicFramePr>
            <a:graphicFrameLocks noGrp="1"/>
          </p:cNvGraphicFramePr>
          <p:nvPr/>
        </p:nvGraphicFramePr>
        <p:xfrm>
          <a:off x="1287144" y="2995454"/>
          <a:ext cx="8847455" cy="1005840"/>
        </p:xfrm>
        <a:graphic>
          <a:graphicData uri="http://schemas.openxmlformats.org/drawingml/2006/table">
            <a:tbl>
              <a:tblPr/>
              <a:tblGrid>
                <a:gridCol w="8847455">
                  <a:extLst>
                    <a:ext uri="{9D8B030D-6E8A-4147-A177-3AD203B41FA5}">
                      <a16:colId xmlns:a16="http://schemas.microsoft.com/office/drawing/2014/main" val="12730861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qualified_for_tax_benefit</a:t>
                      </a:r>
                      <a:r>
                        <a:rPr lang="en-US" dirty="0"/>
                        <a:t>(P) :- </a:t>
                      </a:r>
                      <a:r>
                        <a:rPr lang="en-US" dirty="0" err="1"/>
                        <a:t>resident_of</a:t>
                      </a:r>
                      <a:r>
                        <a:rPr lang="en-US" dirty="0"/>
                        <a:t>(P,CA) &amp; age(P,N) &amp; min(N,18,18) </a:t>
                      </a:r>
                    </a:p>
                    <a:p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943640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7060914"/>
                  </a:ext>
                </a:extLst>
              </a:tr>
            </a:tbl>
          </a:graphicData>
        </a:graphic>
      </p:graphicFrame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D5C30932-F719-4271-8414-F1CDC85E83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22" y="3498373"/>
            <a:ext cx="7231206" cy="329295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2FDE786-D500-48A8-AF89-A076CB63AC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93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929"/>
    </mc:Choice>
    <mc:Fallback>
      <p:transition spd="slow" advTm="85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C7AE0-F627-448B-BC83-3CF0CD438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Graphs for Financial Calculations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AEFAB1-AC6A-4FD6-B756-866E4B9C6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Intuit has developed a tax knowledge engine to capture tax law</a:t>
            </a:r>
          </a:p>
          <a:p>
            <a:r>
              <a:rPr lang="en-US" dirty="0"/>
              <a:t>The graph structure of the rules drives TurboTax</a:t>
            </a:r>
            <a:r>
              <a:rPr lang="en-US" b="1" dirty="0"/>
              <a:t>® </a:t>
            </a:r>
            <a:r>
              <a:rPr lang="en-US" dirty="0"/>
              <a:t>line of products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5330E6B-CAC0-4A22-BBAA-113407EA58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77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48"/>
    </mc:Choice>
    <mc:Fallback>
      <p:transition spd="slow" advTm="30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B24CF-C7FF-4CF6-AC2E-41E20C918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Graphs for Financial Reporting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1C844-3E26-4CBC-BA53-ADB90D5C0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Financial Reporting Requirements</a:t>
            </a:r>
          </a:p>
          <a:p>
            <a:pPr lvl="1"/>
            <a:r>
              <a:rPr lang="en-US" dirty="0"/>
              <a:t>Derivative contracts</a:t>
            </a:r>
          </a:p>
          <a:p>
            <a:pPr lvl="2"/>
            <a:r>
              <a:rPr lang="en-US" dirty="0"/>
              <a:t>Interest rate and commodity swaps</a:t>
            </a:r>
          </a:p>
          <a:p>
            <a:pPr lvl="2"/>
            <a:r>
              <a:rPr lang="en-US" dirty="0"/>
              <a:t>Options</a:t>
            </a:r>
          </a:p>
          <a:p>
            <a:pPr lvl="2"/>
            <a:r>
              <a:rPr lang="en-US" dirty="0"/>
              <a:t>Futures</a:t>
            </a:r>
          </a:p>
          <a:p>
            <a:pPr lvl="2"/>
            <a:r>
              <a:rPr lang="en-US" dirty="0"/>
              <a:t>Forwards</a:t>
            </a:r>
          </a:p>
          <a:p>
            <a:pPr lvl="2"/>
            <a:r>
              <a:rPr lang="en-US" dirty="0"/>
              <a:t>Asset back securities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F481E37-9B8E-4E47-B687-A59D26ED55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81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25"/>
    </mc:Choice>
    <mc:Fallback>
      <p:transition spd="slow" advTm="34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B24CF-C7FF-4CF6-AC2E-41E20C918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Graphs for Financial Reporting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1C844-3E26-4CBC-BA53-ADB90D5C0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Financial Reporting Requirements</a:t>
            </a:r>
          </a:p>
          <a:p>
            <a:pPr lvl="1"/>
            <a:r>
              <a:rPr lang="en-US" dirty="0"/>
              <a:t>Consumer of the reports</a:t>
            </a:r>
          </a:p>
          <a:p>
            <a:pPr lvl="2"/>
            <a:r>
              <a:rPr lang="en-US" dirty="0"/>
              <a:t>Internal compliance teams</a:t>
            </a:r>
          </a:p>
          <a:p>
            <a:pPr lvl="2"/>
            <a:r>
              <a:rPr lang="en-US" dirty="0"/>
              <a:t>Brokers and dealers</a:t>
            </a:r>
          </a:p>
          <a:p>
            <a:pPr lvl="2"/>
            <a:r>
              <a:rPr lang="en-US" dirty="0"/>
              <a:t>Regulators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15A680C-5DB5-47A9-B3CB-EFF92D24C9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550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51"/>
    </mc:Choice>
    <mc:Fallback>
      <p:transition spd="slow" advTm="29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B24CF-C7FF-4CF6-AC2E-41E20C918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Graphs for Financial Reporting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1C844-3E26-4CBC-BA53-ADB90D5C0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Financial Reporting Requirements</a:t>
            </a:r>
          </a:p>
          <a:p>
            <a:pPr lvl="1"/>
            <a:r>
              <a:rPr lang="en-US" dirty="0"/>
              <a:t>Standardize the reports using FIBO</a:t>
            </a:r>
          </a:p>
          <a:p>
            <a:pPr lvl="2"/>
            <a:r>
              <a:rPr lang="en-US" dirty="0"/>
              <a:t>FIBO – Financial Industry Business Ontology</a:t>
            </a:r>
          </a:p>
          <a:p>
            <a:pPr lvl="3"/>
            <a:r>
              <a:rPr lang="en-US" dirty="0"/>
              <a:t>Defined in Web Ontology Language</a:t>
            </a:r>
          </a:p>
          <a:p>
            <a:pPr lvl="3"/>
            <a:r>
              <a:rPr lang="en-US" dirty="0"/>
              <a:t>Developed by multiple stakeholders</a:t>
            </a:r>
          </a:p>
          <a:p>
            <a:pPr lvl="3"/>
            <a:r>
              <a:rPr lang="en-US" dirty="0"/>
              <a:t>Provide semantics to the data in the reports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464E3D4-9D50-490E-BE1D-2BCCF9787A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14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417"/>
    </mc:Choice>
    <mc:Fallback>
      <p:transition spd="slow" advTm="47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B24CF-C7FF-4CF6-AC2E-41E20C918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Graphs for Financial Reporting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1C844-3E26-4CBC-BA53-ADB90D5C0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Financial Reporting Requirements</a:t>
            </a:r>
          </a:p>
          <a:p>
            <a:pPr lvl="1"/>
            <a:r>
              <a:rPr lang="en-US" dirty="0"/>
              <a:t>Standardize the reports using FIBO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7B48118-9286-4E38-B139-00C9F0A21C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85517"/>
            <a:ext cx="6211652" cy="510735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CD3320A-9FFC-489C-8DCC-E6922CC851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0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04"/>
    </mc:Choice>
    <mc:Fallback>
      <p:transition spd="slow" advTm="40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B24CF-C7FF-4CF6-AC2E-41E20C918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Graphs for Financial Reporting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1C844-3E26-4CBC-BA53-ADB90D5C0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Financial Reporting Requirements</a:t>
            </a:r>
          </a:p>
          <a:p>
            <a:pPr lvl="1"/>
            <a:r>
              <a:rPr lang="en-US" dirty="0"/>
              <a:t>Standardize the reports using FIBO</a:t>
            </a:r>
          </a:p>
          <a:p>
            <a:pPr lvl="2"/>
            <a:r>
              <a:rPr lang="en-US" dirty="0"/>
              <a:t>FIBO has many other use cases</a:t>
            </a:r>
          </a:p>
          <a:p>
            <a:pPr lvl="3"/>
            <a:r>
              <a:rPr lang="en-US" dirty="0"/>
              <a:t>Counter party exposure</a:t>
            </a:r>
          </a:p>
          <a:p>
            <a:pPr lvl="3"/>
            <a:r>
              <a:rPr lang="en-US" dirty="0"/>
              <a:t>Index analysis for ETF Development</a:t>
            </a:r>
          </a:p>
          <a:p>
            <a:pPr lvl="3"/>
            <a:r>
              <a:rPr lang="en-US" dirty="0"/>
              <a:t>Exchange instrument data offering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2216732-D9E7-421C-956F-545397F0B3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43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37"/>
    </mc:Choice>
    <mc:Fallback>
      <p:transition spd="slow" advTm="25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B24CF-C7FF-4CF6-AC2E-41E20C918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1C844-3E26-4CBC-BA53-ADB90D5C0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Knowledge Graphs in Finance</a:t>
            </a:r>
          </a:p>
          <a:p>
            <a:pPr lvl="1"/>
            <a:r>
              <a:rPr lang="en-US" dirty="0"/>
              <a:t>Financial Analytics</a:t>
            </a:r>
          </a:p>
          <a:p>
            <a:pPr lvl="1"/>
            <a:r>
              <a:rPr lang="en-US" dirty="0"/>
              <a:t>Financial Calculations</a:t>
            </a:r>
          </a:p>
          <a:p>
            <a:pPr lvl="1"/>
            <a:r>
              <a:rPr lang="en-US" dirty="0"/>
              <a:t>Financial Reporting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0953D6D-F9A6-4F75-92E7-39031BED40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35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39"/>
    </mc:Choice>
    <mc:Fallback>
      <p:transition spd="slow" advTm="32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AFA66-93D3-43FD-8B71-FD3378BC3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of Knowledge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ED168-31EC-4131-BDF1-74A56ABE3C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Investigative Journalism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3A42A5-B209-40BC-8974-1D6A8C1D6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278" y="2682679"/>
            <a:ext cx="4724643" cy="381019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FEA0E59-A109-4F7F-81D6-D1AE437E99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02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78"/>
    </mc:Choice>
    <mc:Fallback>
      <p:transition spd="slow" advTm="25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AFA66-93D3-43FD-8B71-FD3378BC3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of Knowledge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ED168-31EC-4131-BDF1-74A56ABE3C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Biomedicine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A6B551-869E-420E-A481-2C57D0DDE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5520" y="2241789"/>
            <a:ext cx="9530372" cy="436631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CA14E6B-2D51-4BB8-83C7-8F95AC0D04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476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63"/>
    </mc:Choice>
    <mc:Fallback>
      <p:transition spd="slow" advTm="36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FC372-87E7-4E77-A991-180D6995A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5F783-AF21-4607-8634-140664FB2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Knowledge Graphs in Finance</a:t>
            </a:r>
          </a:p>
          <a:p>
            <a:pPr lvl="1"/>
            <a:r>
              <a:rPr lang="en-US" dirty="0"/>
              <a:t>Financial Analytics</a:t>
            </a:r>
          </a:p>
          <a:p>
            <a:pPr lvl="1"/>
            <a:r>
              <a:rPr lang="en-US" dirty="0"/>
              <a:t>Financial Calculations</a:t>
            </a:r>
          </a:p>
          <a:p>
            <a:pPr lvl="1"/>
            <a:r>
              <a:rPr lang="en-US" dirty="0"/>
              <a:t>Financial Reporting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2FA173F-B577-4D2E-9CA5-2425059B1F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88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58"/>
    </mc:Choice>
    <mc:Fallback>
      <p:transition spd="slow" advTm="19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2BDE5-67B3-4493-B5E2-785B402E0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Graphs for Financial Analytics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9F209-A984-4E63-A505-5ADFB896E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 business questions</a:t>
            </a:r>
          </a:p>
          <a:p>
            <a:pPr lvl="1"/>
            <a:r>
              <a:rPr lang="en-US" dirty="0"/>
              <a:t>Which of our clients are suppliers of company X that is in financial trouble?</a:t>
            </a:r>
          </a:p>
          <a:p>
            <a:pPr lvl="1"/>
            <a:r>
              <a:rPr lang="en-US" dirty="0"/>
              <a:t>In a supply chain network, is there a single company that connects a group of companies?</a:t>
            </a:r>
          </a:p>
          <a:p>
            <a:pPr lvl="1"/>
            <a:r>
              <a:rPr lang="en-US" dirty="0"/>
              <a:t>Which startups have attracted most influential investors?</a:t>
            </a:r>
          </a:p>
          <a:p>
            <a:pPr lvl="1"/>
            <a:r>
              <a:rPr lang="en-US" dirty="0"/>
              <a:t>Which group of investors tend to coinvest?</a:t>
            </a:r>
          </a:p>
          <a:p>
            <a:pPr lvl="1"/>
            <a:r>
              <a:rPr lang="en-US" dirty="0"/>
              <a:t>Which companies are most similar to a given company?</a:t>
            </a:r>
          </a:p>
          <a:p>
            <a:pPr lvl="1"/>
            <a:r>
              <a:rPr lang="en-US" dirty="0"/>
              <a:t>Which company might be a good future client for us?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8DDA32B-FD50-4D6C-BECB-B418B6171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246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461"/>
    </mc:Choice>
    <mc:Fallback>
      <p:transition spd="slow" advTm="50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2BDE5-67B3-4493-B5E2-785B402E0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Graphs for Financial Analytics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9F209-A984-4E63-A505-5ADFB896E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of our clients are suppliers of company X that is in financial trouble?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 descr="FactSet Research Systems (FDS)">
            <a:extLst>
              <a:ext uri="{FF2B5EF4-FFF2-40B4-BE49-F238E27FC236}">
                <a16:creationId xmlns:a16="http://schemas.microsoft.com/office/drawing/2014/main" id="{8702C9F8-3F2F-4660-82CF-C1ED9AEF2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060" y="291338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F2AF2A-1907-46B6-8B84-B1A610BAA2EF}"/>
              </a:ext>
            </a:extLst>
          </p:cNvPr>
          <p:cNvSpPr txBox="1"/>
          <p:nvPr/>
        </p:nvSpPr>
        <p:spPr>
          <a:xfrm>
            <a:off x="9302827" y="3225075"/>
            <a:ext cx="15442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INTERNAL </a:t>
            </a:r>
          </a:p>
          <a:p>
            <a:r>
              <a:rPr lang="en-US" sz="2400" dirty="0"/>
              <a:t>COMPANY </a:t>
            </a:r>
          </a:p>
          <a:p>
            <a:r>
              <a:rPr lang="en-US" sz="2400" dirty="0"/>
              <a:t>DATA</a:t>
            </a:r>
          </a:p>
        </p:txBody>
      </p:sp>
      <p:sp>
        <p:nvSpPr>
          <p:cNvPr id="8" name="Cross 7">
            <a:extLst>
              <a:ext uri="{FF2B5EF4-FFF2-40B4-BE49-F238E27FC236}">
                <a16:creationId xmlns:a16="http://schemas.microsoft.com/office/drawing/2014/main" id="{D8588857-F390-42B5-A844-8BE87B67AF6D}"/>
              </a:ext>
            </a:extLst>
          </p:cNvPr>
          <p:cNvSpPr/>
          <p:nvPr/>
        </p:nvSpPr>
        <p:spPr>
          <a:xfrm>
            <a:off x="7654463" y="3556000"/>
            <a:ext cx="562162" cy="538480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7023B4-12DA-4C8E-9E5A-7E5B1EE0A291}"/>
              </a:ext>
            </a:extLst>
          </p:cNvPr>
          <p:cNvSpPr txBox="1"/>
          <p:nvPr/>
        </p:nvSpPr>
        <p:spPr>
          <a:xfrm>
            <a:off x="4821999" y="2909373"/>
            <a:ext cx="227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Who supplies to who?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AFD0EE-2BAF-4C24-80A3-7EFEE8125B89}"/>
              </a:ext>
            </a:extLst>
          </p:cNvPr>
          <p:cNvSpPr txBox="1"/>
          <p:nvPr/>
        </p:nvSpPr>
        <p:spPr>
          <a:xfrm>
            <a:off x="8774561" y="2855743"/>
            <a:ext cx="2456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Who are my customers?</a:t>
            </a:r>
          </a:p>
        </p:txBody>
      </p:sp>
      <p:pic>
        <p:nvPicPr>
          <p:cNvPr id="38" name="Audio 37">
            <a:hlinkClick r:id="" action="ppaction://media"/>
            <a:extLst>
              <a:ext uri="{FF2B5EF4-FFF2-40B4-BE49-F238E27FC236}">
                <a16:creationId xmlns:a16="http://schemas.microsoft.com/office/drawing/2014/main" id="{866E1754-C0DF-4B82-9C36-B35494D43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198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437"/>
    </mc:Choice>
    <mc:Fallback>
      <p:transition spd="slow" advTm="60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2BDE5-67B3-4493-B5E2-785B402E0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Graphs for Financial Analytics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FF30EA-E703-4A76-916B-1A7C95801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of our clients are suppliers of company X that is in financial trouble?</a:t>
            </a:r>
          </a:p>
          <a:p>
            <a:pPr lvl="1"/>
            <a:r>
              <a:rPr lang="en-US" dirty="0"/>
              <a:t>Answered using path finding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 descr="FactSet Research Systems (FDS)">
            <a:extLst>
              <a:ext uri="{FF2B5EF4-FFF2-40B4-BE49-F238E27FC236}">
                <a16:creationId xmlns:a16="http://schemas.microsoft.com/office/drawing/2014/main" id="{8702C9F8-3F2F-4660-82CF-C1ED9AEF2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060" y="291338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F2AF2A-1907-46B6-8B84-B1A610BAA2EF}"/>
              </a:ext>
            </a:extLst>
          </p:cNvPr>
          <p:cNvSpPr txBox="1"/>
          <p:nvPr/>
        </p:nvSpPr>
        <p:spPr>
          <a:xfrm>
            <a:off x="9302827" y="3225075"/>
            <a:ext cx="15442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INTERNAL </a:t>
            </a:r>
          </a:p>
          <a:p>
            <a:r>
              <a:rPr lang="en-US" sz="2400" dirty="0"/>
              <a:t>COMPANY </a:t>
            </a:r>
          </a:p>
          <a:p>
            <a:r>
              <a:rPr lang="en-US" sz="2400" dirty="0"/>
              <a:t>DATA</a:t>
            </a:r>
          </a:p>
        </p:txBody>
      </p:sp>
      <p:sp>
        <p:nvSpPr>
          <p:cNvPr id="8" name="Cross 7">
            <a:extLst>
              <a:ext uri="{FF2B5EF4-FFF2-40B4-BE49-F238E27FC236}">
                <a16:creationId xmlns:a16="http://schemas.microsoft.com/office/drawing/2014/main" id="{D8588857-F390-42B5-A844-8BE87B67AF6D}"/>
              </a:ext>
            </a:extLst>
          </p:cNvPr>
          <p:cNvSpPr/>
          <p:nvPr/>
        </p:nvSpPr>
        <p:spPr>
          <a:xfrm>
            <a:off x="7654463" y="3556000"/>
            <a:ext cx="562162" cy="538480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7023B4-12DA-4C8E-9E5A-7E5B1EE0A291}"/>
              </a:ext>
            </a:extLst>
          </p:cNvPr>
          <p:cNvSpPr txBox="1"/>
          <p:nvPr/>
        </p:nvSpPr>
        <p:spPr>
          <a:xfrm>
            <a:off x="4821999" y="2909373"/>
            <a:ext cx="227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Who supplies to who?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AFD0EE-2BAF-4C24-80A3-7EFEE8125B89}"/>
              </a:ext>
            </a:extLst>
          </p:cNvPr>
          <p:cNvSpPr txBox="1"/>
          <p:nvPr/>
        </p:nvSpPr>
        <p:spPr>
          <a:xfrm>
            <a:off x="8774561" y="2855743"/>
            <a:ext cx="2456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Who are my customers?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16E2984-09C9-468B-8EEA-860EF4AFBB18}"/>
              </a:ext>
            </a:extLst>
          </p:cNvPr>
          <p:cNvSpPr/>
          <p:nvPr/>
        </p:nvSpPr>
        <p:spPr>
          <a:xfrm>
            <a:off x="969183" y="4490720"/>
            <a:ext cx="574675" cy="594361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EA90353-788D-4D0D-BE10-C96778AD2119}"/>
              </a:ext>
            </a:extLst>
          </p:cNvPr>
          <p:cNvSpPr/>
          <p:nvPr/>
        </p:nvSpPr>
        <p:spPr>
          <a:xfrm>
            <a:off x="2402605" y="4495800"/>
            <a:ext cx="523875" cy="513081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9D2F950-2EAF-49B7-A321-FF20FAC653B9}"/>
              </a:ext>
            </a:extLst>
          </p:cNvPr>
          <p:cNvSpPr/>
          <p:nvPr/>
        </p:nvSpPr>
        <p:spPr>
          <a:xfrm>
            <a:off x="2407415" y="5792152"/>
            <a:ext cx="574675" cy="5943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6664890-1DCE-4EC6-8CCE-E728F072576F}"/>
              </a:ext>
            </a:extLst>
          </p:cNvPr>
          <p:cNvSpPr/>
          <p:nvPr/>
        </p:nvSpPr>
        <p:spPr>
          <a:xfrm>
            <a:off x="974856" y="5792152"/>
            <a:ext cx="574675" cy="594361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059CA0B-97D5-4F7D-A64C-6D6C2120820E}"/>
              </a:ext>
            </a:extLst>
          </p:cNvPr>
          <p:cNvSpPr/>
          <p:nvPr/>
        </p:nvSpPr>
        <p:spPr>
          <a:xfrm>
            <a:off x="1683198" y="3425428"/>
            <a:ext cx="574675" cy="5943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8EED72-B079-480F-832D-3D23D3D5001B}"/>
              </a:ext>
            </a:extLst>
          </p:cNvPr>
          <p:cNvSpPr txBox="1"/>
          <p:nvPr/>
        </p:nvSpPr>
        <p:spPr>
          <a:xfrm>
            <a:off x="1092854" y="458734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47B99B-7945-400C-9319-58AB02C52E98}"/>
              </a:ext>
            </a:extLst>
          </p:cNvPr>
          <p:cNvSpPr txBox="1"/>
          <p:nvPr/>
        </p:nvSpPr>
        <p:spPr>
          <a:xfrm>
            <a:off x="1811677" y="355600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1FCC10-A2F9-43B2-A65B-8076CF766DEA}"/>
              </a:ext>
            </a:extLst>
          </p:cNvPr>
          <p:cNvSpPr txBox="1"/>
          <p:nvPr/>
        </p:nvSpPr>
        <p:spPr>
          <a:xfrm>
            <a:off x="2530283" y="4567674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AF421A-1B14-4B76-8D6D-DF76B7C79EE0}"/>
              </a:ext>
            </a:extLst>
          </p:cNvPr>
          <p:cNvSpPr txBox="1"/>
          <p:nvPr/>
        </p:nvSpPr>
        <p:spPr>
          <a:xfrm>
            <a:off x="1092854" y="5904666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60293C-8BAC-4406-8957-2B45B3C2A722}"/>
              </a:ext>
            </a:extLst>
          </p:cNvPr>
          <p:cNvSpPr txBox="1"/>
          <p:nvPr/>
        </p:nvSpPr>
        <p:spPr>
          <a:xfrm>
            <a:off x="2535894" y="5924709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B508CF1-5A30-441B-A799-52BEF70D80E5}"/>
              </a:ext>
            </a:extLst>
          </p:cNvPr>
          <p:cNvCxnSpPr>
            <a:stCxn id="17" idx="4"/>
            <a:endCxn id="13" idx="0"/>
          </p:cNvCxnSpPr>
          <p:nvPr/>
        </p:nvCxnSpPr>
        <p:spPr>
          <a:xfrm flipH="1">
            <a:off x="1256521" y="4019789"/>
            <a:ext cx="714015" cy="4709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A52B969-F280-4149-AFD6-89B4C63D9403}"/>
              </a:ext>
            </a:extLst>
          </p:cNvPr>
          <p:cNvCxnSpPr>
            <a:cxnSpLocks/>
            <a:stCxn id="17" idx="4"/>
          </p:cNvCxnSpPr>
          <p:nvPr/>
        </p:nvCxnSpPr>
        <p:spPr>
          <a:xfrm>
            <a:off x="1970536" y="4019789"/>
            <a:ext cx="713797" cy="4630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29B66DE-507A-4F0A-B979-96E2F3AB3AF1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1262194" y="5100320"/>
            <a:ext cx="0" cy="69183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6F08D79-33E5-4679-9796-174D860D20B0}"/>
              </a:ext>
            </a:extLst>
          </p:cNvPr>
          <p:cNvCxnSpPr>
            <a:cxnSpLocks/>
            <a:stCxn id="14" idx="4"/>
          </p:cNvCxnSpPr>
          <p:nvPr/>
        </p:nvCxnSpPr>
        <p:spPr>
          <a:xfrm>
            <a:off x="2664543" y="5008881"/>
            <a:ext cx="0" cy="7941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F91B98C-73CF-465B-9727-5E952ED668D0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1547517" y="4752341"/>
            <a:ext cx="855088" cy="355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B5EC9B1-FBE0-42A5-B9B1-ACFC5E188BA8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1561685" y="6089333"/>
            <a:ext cx="845730" cy="200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D4596D1-4DCE-4033-A694-9FBB42EEC9E2}"/>
              </a:ext>
            </a:extLst>
          </p:cNvPr>
          <p:cNvCxnSpPr>
            <a:cxnSpLocks/>
            <a:stCxn id="14" idx="3"/>
          </p:cNvCxnSpPr>
          <p:nvPr/>
        </p:nvCxnSpPr>
        <p:spPr>
          <a:xfrm flipH="1">
            <a:off x="1490087" y="4933742"/>
            <a:ext cx="989238" cy="9484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323760F-FEA3-483A-905D-1110004D3A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84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06"/>
    </mc:Choice>
    <mc:Fallback>
      <p:transition spd="slow" advTm="32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2BDE5-67B3-4493-B5E2-785B402E0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Graphs for Financial Analytics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9F209-A984-4E63-A505-5ADFB896E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a supply chain network, is there a single company that connects a group of companies?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F2AF2A-1907-46B6-8B84-B1A610BAA2EF}"/>
              </a:ext>
            </a:extLst>
          </p:cNvPr>
          <p:cNvSpPr txBox="1"/>
          <p:nvPr/>
        </p:nvSpPr>
        <p:spPr>
          <a:xfrm>
            <a:off x="9312352" y="4120425"/>
            <a:ext cx="15442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INTERNAL </a:t>
            </a:r>
          </a:p>
          <a:p>
            <a:r>
              <a:rPr lang="en-US" sz="2400" dirty="0"/>
              <a:t>COMPANY </a:t>
            </a:r>
          </a:p>
          <a:p>
            <a:r>
              <a:rPr lang="en-US" sz="2400" dirty="0"/>
              <a:t>DATA</a:t>
            </a:r>
          </a:p>
        </p:txBody>
      </p:sp>
      <p:sp>
        <p:nvSpPr>
          <p:cNvPr id="8" name="Cross 7">
            <a:extLst>
              <a:ext uri="{FF2B5EF4-FFF2-40B4-BE49-F238E27FC236}">
                <a16:creationId xmlns:a16="http://schemas.microsoft.com/office/drawing/2014/main" id="{D8588857-F390-42B5-A844-8BE87B67AF6D}"/>
              </a:ext>
            </a:extLst>
          </p:cNvPr>
          <p:cNvSpPr/>
          <p:nvPr/>
        </p:nvSpPr>
        <p:spPr>
          <a:xfrm>
            <a:off x="7663988" y="4451350"/>
            <a:ext cx="562162" cy="538480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AFD0EE-2BAF-4C24-80A3-7EFEE8125B89}"/>
              </a:ext>
            </a:extLst>
          </p:cNvPr>
          <p:cNvSpPr txBox="1"/>
          <p:nvPr/>
        </p:nvSpPr>
        <p:spPr>
          <a:xfrm>
            <a:off x="8784086" y="3751093"/>
            <a:ext cx="2456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Who are my customers?</a:t>
            </a:r>
          </a:p>
        </p:txBody>
      </p:sp>
      <p:pic>
        <p:nvPicPr>
          <p:cNvPr id="40" name="Picture 2" descr="FactSet Research Systems (FDS)">
            <a:extLst>
              <a:ext uri="{FF2B5EF4-FFF2-40B4-BE49-F238E27FC236}">
                <a16:creationId xmlns:a16="http://schemas.microsoft.com/office/drawing/2014/main" id="{FB5C06EB-2ED0-4265-9077-A98602AE0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585" y="380873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AD98E9E-66D8-4EBB-892A-093FA98E6B35}"/>
              </a:ext>
            </a:extLst>
          </p:cNvPr>
          <p:cNvSpPr txBox="1"/>
          <p:nvPr/>
        </p:nvSpPr>
        <p:spPr>
          <a:xfrm>
            <a:off x="4831524" y="3804723"/>
            <a:ext cx="227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Who supplies to who?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7177435-AE3A-4349-BEE8-49C5B9DE1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63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59"/>
    </mc:Choice>
    <mc:Fallback>
      <p:transition spd="slow" advTm="20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1051</TotalTime>
  <Words>807</Words>
  <Application>Microsoft Office PowerPoint</Application>
  <PresentationFormat>Widescreen</PresentationFormat>
  <Paragraphs>158</Paragraphs>
  <Slides>27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What are some High Value Use Cases of Knowledge Graphs?</vt:lpstr>
      <vt:lpstr>Applications of Knowledge Graphs</vt:lpstr>
      <vt:lpstr>Applications of Knowledge Graphs</vt:lpstr>
      <vt:lpstr>Applications of Knowledge Graphs</vt:lpstr>
      <vt:lpstr>Outline</vt:lpstr>
      <vt:lpstr>Knowledge Graphs for Financial Analytics</vt:lpstr>
      <vt:lpstr>Knowledge Graphs for Financial Analytics</vt:lpstr>
      <vt:lpstr>Knowledge Graphs for Financial Analytics</vt:lpstr>
      <vt:lpstr>Knowledge Graphs for Financial Analytics</vt:lpstr>
      <vt:lpstr>Knowledge Graphs for Financial Analytics</vt:lpstr>
      <vt:lpstr>Knowledge Graphs for Financial Analytics</vt:lpstr>
      <vt:lpstr>Knowledge Graphs for Financial Analytics</vt:lpstr>
      <vt:lpstr>Knowledge Graphs for Financial Analytics</vt:lpstr>
      <vt:lpstr>Knowledge Graphs for Financial Analytics</vt:lpstr>
      <vt:lpstr>Knowledge Graphs for Financial Analytics</vt:lpstr>
      <vt:lpstr>Knowledge Graphs for Financial Calculations</vt:lpstr>
      <vt:lpstr>Knowledge Graphs for Financial Calculations</vt:lpstr>
      <vt:lpstr>Knowledge Graphs for Financial Calculations</vt:lpstr>
      <vt:lpstr>Knowledge Graphs for Financial Calculations</vt:lpstr>
      <vt:lpstr>Knowledge Graphs for Financial Calculations</vt:lpstr>
      <vt:lpstr>Knowledge Graphs for Financial Calculations</vt:lpstr>
      <vt:lpstr>Knowledge Graphs for Financial Reporting</vt:lpstr>
      <vt:lpstr>Knowledge Graphs for Financial Reporting</vt:lpstr>
      <vt:lpstr>Knowledge Graphs for Financial Reporting</vt:lpstr>
      <vt:lpstr>Knowledge Graphs for Financial Reporting</vt:lpstr>
      <vt:lpstr>Knowledge Graphs for Financial Reporting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are some High Value Use Cases of Knowledge Graphs?</dc:title>
  <dc:creator>Vinay K Chaudhri</dc:creator>
  <cp:lastModifiedBy>Vinay K Chaudhri</cp:lastModifiedBy>
  <cp:revision>17</cp:revision>
  <dcterms:created xsi:type="dcterms:W3CDTF">2020-10-09T01:04:28Z</dcterms:created>
  <dcterms:modified xsi:type="dcterms:W3CDTF">2020-10-10T01:22:22Z</dcterms:modified>
</cp:coreProperties>
</file>